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6"/>
  </p:notesMasterIdLst>
  <p:sldIdLst>
    <p:sldId id="283" r:id="rId7"/>
    <p:sldId id="258" r:id="rId8"/>
    <p:sldId id="259" r:id="rId9"/>
    <p:sldId id="260" r:id="rId10"/>
    <p:sldId id="261" r:id="rId11"/>
    <p:sldId id="262" r:id="rId12"/>
    <p:sldId id="263" r:id="rId13"/>
    <p:sldId id="264" r:id="rId14"/>
    <p:sldId id="274" r:id="rId15"/>
    <p:sldId id="275" r:id="rId16"/>
    <p:sldId id="266" r:id="rId17"/>
    <p:sldId id="267" r:id="rId18"/>
    <p:sldId id="268" r:id="rId19"/>
    <p:sldId id="269" r:id="rId20"/>
    <p:sldId id="279" r:id="rId21"/>
    <p:sldId id="277" r:id="rId22"/>
    <p:sldId id="278" r:id="rId23"/>
    <p:sldId id="270" r:id="rId24"/>
    <p:sldId id="27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esi Veratau" initials="GV" lastIdx="3" clrIdx="0">
    <p:extLst>
      <p:ext uri="{19B8F6BF-5375-455C-9EA6-DF929625EA0E}">
        <p15:presenceInfo xmlns:p15="http://schemas.microsoft.com/office/powerpoint/2012/main" userId="S-1-5-21-3909742434-2662542630-4157379453-10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5" d="100"/>
          <a:sy n="85"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1AA37-3D60-43C0-8F88-A6A6F83A3264}" type="datetimeFigureOut">
              <a:rPr lang="en-US" smtClean="0"/>
              <a:t>11/27/2023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67DF-1AE6-415C-A3FD-BA87046CF214}" type="slidenum">
              <a:rPr lang="en-US" smtClean="0"/>
              <a:t>‹#›</a:t>
            </a:fld>
            <a:endParaRPr lang="en-US"/>
          </a:p>
        </p:txBody>
      </p:sp>
    </p:spTree>
    <p:extLst>
      <p:ext uri="{BB962C8B-B14F-4D97-AF65-F5344CB8AC3E}">
        <p14:creationId xmlns:p14="http://schemas.microsoft.com/office/powerpoint/2010/main" val="76106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9328C-8E91-4E7C-9977-F132CFEE848D}" type="slidenum">
              <a:rPr lang="en-AU" smtClean="0"/>
              <a:t>2</a:t>
            </a:fld>
            <a:endParaRPr lang="en-AU"/>
          </a:p>
        </p:txBody>
      </p:sp>
    </p:spTree>
    <p:extLst>
      <p:ext uri="{BB962C8B-B14F-4D97-AF65-F5344CB8AC3E}">
        <p14:creationId xmlns:p14="http://schemas.microsoft.com/office/powerpoint/2010/main" val="56637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9328C-8E91-4E7C-9977-F132CFEE848D}" type="slidenum">
              <a:rPr lang="en-AU" smtClean="0"/>
              <a:t>3</a:t>
            </a:fld>
            <a:endParaRPr lang="en-AU"/>
          </a:p>
        </p:txBody>
      </p:sp>
    </p:spTree>
    <p:extLst>
      <p:ext uri="{BB962C8B-B14F-4D97-AF65-F5344CB8AC3E}">
        <p14:creationId xmlns:p14="http://schemas.microsoft.com/office/powerpoint/2010/main" val="169630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867DF-1AE6-415C-A3FD-BA87046CF214}" type="slidenum">
              <a:rPr lang="en-US" smtClean="0"/>
              <a:t>15</a:t>
            </a:fld>
            <a:endParaRPr lang="en-US"/>
          </a:p>
        </p:txBody>
      </p:sp>
    </p:spTree>
    <p:extLst>
      <p:ext uri="{BB962C8B-B14F-4D97-AF65-F5344CB8AC3E}">
        <p14:creationId xmlns:p14="http://schemas.microsoft.com/office/powerpoint/2010/main" val="33495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9328C-8E91-4E7C-9977-F132CFEE848D}" type="slidenum">
              <a:rPr lang="en-AU" smtClean="0"/>
              <a:t>18</a:t>
            </a:fld>
            <a:endParaRPr lang="en-AU"/>
          </a:p>
        </p:txBody>
      </p:sp>
    </p:spTree>
    <p:extLst>
      <p:ext uri="{BB962C8B-B14F-4D97-AF65-F5344CB8AC3E}">
        <p14:creationId xmlns:p14="http://schemas.microsoft.com/office/powerpoint/2010/main" val="54060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500A43-EC7A-4C82-9766-49ACF71CDB43}"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7894-D7F6-493B-AAE5-1988A991A71B}" type="slidenum">
              <a:rPr lang="en-US" smtClean="0"/>
              <a:t>‹#›</a:t>
            </a:fld>
            <a:endParaRPr lang="en-US"/>
          </a:p>
        </p:txBody>
      </p:sp>
      <p:sp>
        <p:nvSpPr>
          <p:cNvPr id="7" name="fcSlideMaster.Title Slide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212478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00A43-EC7A-4C82-9766-49ACF71CDB43}"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7894-D7F6-493B-AAE5-1988A991A71B}" type="slidenum">
              <a:rPr lang="en-US" smtClean="0"/>
              <a:t>‹#›</a:t>
            </a:fld>
            <a:endParaRPr lang="en-US"/>
          </a:p>
        </p:txBody>
      </p:sp>
      <p:sp>
        <p:nvSpPr>
          <p:cNvPr id="7" name="fcSlideMaster.Title and Vertical Text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264514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00A43-EC7A-4C82-9766-49ACF71CDB43}"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7894-D7F6-493B-AAE5-1988A991A71B}" type="slidenum">
              <a:rPr lang="en-US" smtClean="0"/>
              <a:t>‹#›</a:t>
            </a:fld>
            <a:endParaRPr lang="en-US"/>
          </a:p>
        </p:txBody>
      </p:sp>
      <p:sp>
        <p:nvSpPr>
          <p:cNvPr id="7" name="fcSlideMaster.Vertical Title and Text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93898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500A43-EC7A-4C82-9766-49ACF71CDB43}"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7894-D7F6-493B-AAE5-1988A991A71B}" type="slidenum">
              <a:rPr lang="en-US" smtClean="0"/>
              <a:t>‹#›</a:t>
            </a:fld>
            <a:endParaRPr lang="en-US"/>
          </a:p>
        </p:txBody>
      </p:sp>
      <p:sp>
        <p:nvSpPr>
          <p:cNvPr id="7" name="fcSlideMaster.Title and Content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213910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500A43-EC7A-4C82-9766-49ACF71CDB43}"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77894-D7F6-493B-AAE5-1988A991A71B}" type="slidenum">
              <a:rPr lang="en-US" smtClean="0"/>
              <a:t>‹#›</a:t>
            </a:fld>
            <a:endParaRPr lang="en-US"/>
          </a:p>
        </p:txBody>
      </p:sp>
      <p:sp>
        <p:nvSpPr>
          <p:cNvPr id="7" name="fcSlideMaster.Section Header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169195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500A43-EC7A-4C82-9766-49ACF71CDB43}"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7894-D7F6-493B-AAE5-1988A991A71B}" type="slidenum">
              <a:rPr lang="en-US" smtClean="0"/>
              <a:t>‹#›</a:t>
            </a:fld>
            <a:endParaRPr lang="en-US"/>
          </a:p>
        </p:txBody>
      </p:sp>
      <p:sp>
        <p:nvSpPr>
          <p:cNvPr id="8" name="fcSlideMaster.Two Content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272801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500A43-EC7A-4C82-9766-49ACF71CDB43}"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77894-D7F6-493B-AAE5-1988A991A71B}" type="slidenum">
              <a:rPr lang="en-US" smtClean="0"/>
              <a:t>‹#›</a:t>
            </a:fld>
            <a:endParaRPr lang="en-US"/>
          </a:p>
        </p:txBody>
      </p:sp>
      <p:sp>
        <p:nvSpPr>
          <p:cNvPr id="10" name="fcSlideMaster.Comparison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228472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00A43-EC7A-4C82-9766-49ACF71CDB43}"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77894-D7F6-493B-AAE5-1988A991A71B}" type="slidenum">
              <a:rPr lang="en-US" smtClean="0"/>
              <a:t>‹#›</a:t>
            </a:fld>
            <a:endParaRPr lang="en-US"/>
          </a:p>
        </p:txBody>
      </p:sp>
      <p:sp>
        <p:nvSpPr>
          <p:cNvPr id="6" name="fcSlideMaster.Title Only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320773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00A43-EC7A-4C82-9766-49ACF71CDB43}"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77894-D7F6-493B-AAE5-1988A991A71B}" type="slidenum">
              <a:rPr lang="en-US" smtClean="0"/>
              <a:t>‹#›</a:t>
            </a:fld>
            <a:endParaRPr lang="en-US"/>
          </a:p>
        </p:txBody>
      </p:sp>
      <p:sp>
        <p:nvSpPr>
          <p:cNvPr id="5" name="fcSlideMaster.Blank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125368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00A43-EC7A-4C82-9766-49ACF71CDB43}"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7894-D7F6-493B-AAE5-1988A991A71B}" type="slidenum">
              <a:rPr lang="en-US" smtClean="0"/>
              <a:t>‹#›</a:t>
            </a:fld>
            <a:endParaRPr lang="en-US"/>
          </a:p>
        </p:txBody>
      </p:sp>
      <p:sp>
        <p:nvSpPr>
          <p:cNvPr id="8" name="fcSlideMaster.Content with Caption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117340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500A43-EC7A-4C82-9766-49ACF71CDB43}"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77894-D7F6-493B-AAE5-1988A991A71B}" type="slidenum">
              <a:rPr lang="en-US" smtClean="0"/>
              <a:t>‹#›</a:t>
            </a:fld>
            <a:endParaRPr lang="en-US"/>
          </a:p>
        </p:txBody>
      </p:sp>
      <p:sp>
        <p:nvSpPr>
          <p:cNvPr id="8" name="fcSlideMaster.Picture with CaptionFooter" descr="BSP Classification: External Confidential "/>
          <p:cNvSpPr txBox="1"/>
          <p:nvPr userDrawn="1"/>
        </p:nvSpPr>
        <p:spPr>
          <a:xfrm>
            <a:off x="0" y="6537960"/>
            <a:ext cx="9144000" cy="223138"/>
          </a:xfrm>
          <a:prstGeom prst="rect">
            <a:avLst/>
          </a:prstGeom>
          <a:noFill/>
        </p:spPr>
        <p:txBody>
          <a:bodyPr vert="horz" rtlCol="0">
            <a:spAutoFit/>
          </a:bodyPr>
          <a:lstStyle/>
          <a:p>
            <a:pPr algn="ctr"/>
            <a:r>
              <a:rPr lang="en-US" sz="850" b="1" i="0" u="none" baseline="0" smtClean="0">
                <a:solidFill>
                  <a:srgbClr val="000000"/>
                </a:solidFill>
                <a:latin typeface="Microsoft Sans Serif" panose="020B0604020202020204" pitchFamily="34" charset="0"/>
              </a:rPr>
              <a:t>BSP Classification:</a:t>
            </a:r>
            <a:r>
              <a:rPr lang="en-US" sz="850" b="0" i="0" u="none" baseline="0" smtClean="0">
                <a:solidFill>
                  <a:srgbClr val="000000"/>
                </a:solidFill>
                <a:latin typeface="Microsoft Sans Serif" panose="020B0604020202020204" pitchFamily="34" charset="0"/>
              </a:rPr>
              <a:t> </a:t>
            </a:r>
            <a:r>
              <a:rPr lang="en-US" sz="850" b="1" i="0" u="none" baseline="0" smtClean="0">
                <a:solidFill>
                  <a:srgbClr val="FF0000"/>
                </a:solidFill>
                <a:latin typeface="Microsoft Sans Serif" panose="020B0604020202020204" pitchFamily="34" charset="0"/>
              </a:rPr>
              <a:t>External Confidential </a:t>
            </a:r>
            <a:endParaRPr lang="en-US" sz="850" b="1" i="0" u="none" baseline="0">
              <a:solidFill>
                <a:srgbClr val="FF0000"/>
              </a:solidFill>
              <a:latin typeface="Microsoft Sans Serif" panose="020B0604020202020204" pitchFamily="34" charset="0"/>
            </a:endParaRPr>
          </a:p>
        </p:txBody>
      </p:sp>
    </p:spTree>
    <p:extLst>
      <p:ext uri="{BB962C8B-B14F-4D97-AF65-F5344CB8AC3E}">
        <p14:creationId xmlns:p14="http://schemas.microsoft.com/office/powerpoint/2010/main" val="1174183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00A43-EC7A-4C82-9766-49ACF71CDB43}" type="datetimeFigureOut">
              <a:rPr lang="en-US" smtClean="0"/>
              <a:t>11/27/2023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7894-D7F6-493B-AAE5-1988A991A71B}" type="slidenum">
              <a:rPr lang="en-US" smtClean="0"/>
              <a:t>‹#›</a:t>
            </a:fld>
            <a:endParaRPr lang="en-US"/>
          </a:p>
        </p:txBody>
      </p:sp>
    </p:spTree>
    <p:extLst>
      <p:ext uri="{BB962C8B-B14F-4D97-AF65-F5344CB8AC3E}">
        <p14:creationId xmlns:p14="http://schemas.microsoft.com/office/powerpoint/2010/main" val="123421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CenterManagement@bsp.com.pg" TargetMode="External"/><Relationship Id="rId3" Type="http://schemas.openxmlformats.org/officeDocument/2006/relationships/hyperlink" Target="mailto:SBan@bsp.com.pg" TargetMode="External"/><Relationship Id="rId7" Type="http://schemas.openxmlformats.org/officeDocument/2006/relationships/hyperlink" Target="mailto:Mbole@bsp.com.p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mailto:mairi@bsp.com.pg" TargetMode="External"/><Relationship Id="rId5" Type="http://schemas.openxmlformats.org/officeDocument/2006/relationships/hyperlink" Target="mailto:HHau@bsp.com.pg" TargetMode="External"/><Relationship Id="rId4" Type="http://schemas.openxmlformats.org/officeDocument/2006/relationships/hyperlink" Target="mailto:NIllius@bsp.com.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806" y="1618309"/>
            <a:ext cx="7772400" cy="2387600"/>
          </a:xfrm>
        </p:spPr>
        <p:txBody>
          <a:bodyPr>
            <a:normAutofit/>
          </a:bodyPr>
          <a:lstStyle/>
          <a:p>
            <a:r>
              <a:rPr lang="en-US" sz="4000" b="1" dirty="0" smtClean="0"/>
              <a:t>BSP Home Loan</a:t>
            </a:r>
            <a:endParaRPr lang="en-US" sz="4000" b="1" dirty="0"/>
          </a:p>
        </p:txBody>
      </p:sp>
      <p:sp>
        <p:nvSpPr>
          <p:cNvPr id="3" name="Subtitle 2"/>
          <p:cNvSpPr>
            <a:spLocks noGrp="1"/>
          </p:cNvSpPr>
          <p:nvPr>
            <p:ph type="subTitle" idx="1"/>
          </p:nvPr>
        </p:nvSpPr>
        <p:spPr>
          <a:xfrm>
            <a:off x="1143000" y="4858718"/>
            <a:ext cx="6858000" cy="1367515"/>
          </a:xfrm>
        </p:spPr>
        <p:txBody>
          <a:bodyPr>
            <a:normAutofit/>
          </a:bodyPr>
          <a:lstStyle/>
          <a:p>
            <a:r>
              <a:rPr lang="en-US" dirty="0" smtClean="0"/>
              <a:t>Date: Monday 27/11/2023</a:t>
            </a:r>
          </a:p>
          <a:p>
            <a:r>
              <a:rPr lang="en-US" dirty="0" smtClean="0"/>
              <a:t>Presenter: Salome Ban</a:t>
            </a:r>
            <a:endParaRPr lang="en-US" dirty="0"/>
          </a:p>
        </p:txBody>
      </p:sp>
      <p:pic>
        <p:nvPicPr>
          <p:cNvPr id="4" name="Picture 3"/>
          <p:cNvPicPr>
            <a:picLocks noChangeAspect="1"/>
          </p:cNvPicPr>
          <p:nvPr/>
        </p:nvPicPr>
        <p:blipFill>
          <a:blip r:embed="rId2"/>
          <a:stretch>
            <a:fillRect/>
          </a:stretch>
        </p:blipFill>
        <p:spPr>
          <a:xfrm>
            <a:off x="0" y="0"/>
            <a:ext cx="9144000" cy="6226233"/>
          </a:xfrm>
          <a:prstGeom prst="rect">
            <a:avLst/>
          </a:prstGeom>
        </p:spPr>
      </p:pic>
    </p:spTree>
    <p:extLst>
      <p:ext uri="{BB962C8B-B14F-4D97-AF65-F5344CB8AC3E}">
        <p14:creationId xmlns:p14="http://schemas.microsoft.com/office/powerpoint/2010/main" val="410613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74" y="174567"/>
            <a:ext cx="7617575" cy="864524"/>
          </a:xfrm>
        </p:spPr>
        <p:txBody>
          <a:bodyPr>
            <a:noAutofit/>
          </a:bodyPr>
          <a:lstStyle/>
          <a:p>
            <a:r>
              <a:rPr lang="en-US" sz="2400" b="1" dirty="0" smtClean="0"/>
              <a:t>BSP Home Loan Product Package Proposition</a:t>
            </a:r>
            <a:r>
              <a:rPr lang="en-US" sz="2400" b="1" dirty="0"/>
              <a:t/>
            </a:r>
            <a:br>
              <a:rPr lang="en-US" sz="2400" b="1" dirty="0"/>
            </a:br>
            <a:r>
              <a:rPr lang="en-US" sz="2400" b="1" dirty="0" smtClean="0"/>
              <a:t>Personal Property Investment Loan – (PPIL)</a:t>
            </a:r>
            <a:endParaRPr lang="en-US" sz="2400" b="1" dirty="0"/>
          </a:p>
        </p:txBody>
      </p:sp>
      <p:sp>
        <p:nvSpPr>
          <p:cNvPr id="3" name="Slide Number Placeholder 2"/>
          <p:cNvSpPr>
            <a:spLocks noGrp="1"/>
          </p:cNvSpPr>
          <p:nvPr>
            <p:ph type="sldNum" sz="quarter" idx="12"/>
          </p:nvPr>
        </p:nvSpPr>
        <p:spPr>
          <a:xfrm>
            <a:off x="6457949" y="6356351"/>
            <a:ext cx="2428355" cy="365125"/>
          </a:xfrm>
        </p:spPr>
        <p:txBody>
          <a:bodyPr/>
          <a:lstStyle/>
          <a:p>
            <a:fld id="{2417B8FA-2777-4D89-98CC-0E968089F2F1}" type="slidenum">
              <a:rPr lang="en-AU" sz="2400" b="1" smtClean="0">
                <a:solidFill>
                  <a:schemeClr val="tx1"/>
                </a:solidFill>
              </a:rPr>
              <a:pPr/>
              <a:t>10</a:t>
            </a:fld>
            <a:endParaRPr lang="en-AU" sz="2400" b="1" dirty="0">
              <a:solidFill>
                <a:schemeClr val="tx1"/>
              </a:solidFill>
            </a:endParaRPr>
          </a:p>
        </p:txBody>
      </p:sp>
      <p:sp>
        <p:nvSpPr>
          <p:cNvPr id="4" name="Content Placeholder 2"/>
          <p:cNvSpPr txBox="1">
            <a:spLocks/>
          </p:cNvSpPr>
          <p:nvPr/>
        </p:nvSpPr>
        <p:spPr>
          <a:xfrm>
            <a:off x="371559" y="1039091"/>
            <a:ext cx="8315241" cy="45553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400" dirty="0" smtClean="0">
                <a:solidFill>
                  <a:srgbClr val="000000"/>
                </a:solidFill>
              </a:rPr>
              <a:t> </a:t>
            </a:r>
            <a:r>
              <a:rPr lang="en-GB" sz="1800" b="1" dirty="0" smtClean="0">
                <a:solidFill>
                  <a:srgbClr val="000000"/>
                </a:solidFill>
              </a:rPr>
              <a:t>Standard Features</a:t>
            </a:r>
          </a:p>
          <a:p>
            <a:pPr lvl="1">
              <a:buFont typeface="Arial" panose="020B0604020202020204" pitchFamily="34" charset="0"/>
              <a:buChar char="•"/>
              <a:defRPr/>
            </a:pPr>
            <a:r>
              <a:rPr lang="en-GB" sz="1800" b="1" dirty="0" smtClean="0"/>
              <a:t>Loan amount : </a:t>
            </a:r>
            <a:r>
              <a:rPr lang="en-GB" sz="1800" dirty="0" smtClean="0"/>
              <a:t>Minimum - K 50,000.00 ,   No maximum</a:t>
            </a:r>
            <a:endParaRPr lang="en-GB" sz="1800" dirty="0"/>
          </a:p>
          <a:p>
            <a:pPr lvl="1">
              <a:buFont typeface="Arial" panose="020B0604020202020204" pitchFamily="34" charset="0"/>
              <a:buChar char="•"/>
              <a:defRPr/>
            </a:pPr>
            <a:r>
              <a:rPr lang="en-GB" sz="1800" b="1" dirty="0" smtClean="0"/>
              <a:t>Interest </a:t>
            </a:r>
            <a:r>
              <a:rPr lang="en-GB" sz="1800" b="1" dirty="0"/>
              <a:t>rate: </a:t>
            </a:r>
            <a:r>
              <a:rPr lang="en-GB" sz="1800" dirty="0"/>
              <a:t>8.75% variable </a:t>
            </a:r>
            <a:r>
              <a:rPr lang="en-GB" sz="1800" dirty="0" smtClean="0"/>
              <a:t>pa</a:t>
            </a:r>
            <a:endParaRPr lang="en-GB" sz="1800" dirty="0"/>
          </a:p>
          <a:p>
            <a:pPr lvl="1">
              <a:buFont typeface="Arial" panose="020B0604020202020204" pitchFamily="34" charset="0"/>
              <a:buChar char="•"/>
              <a:defRPr/>
            </a:pPr>
            <a:r>
              <a:rPr lang="en-GB" sz="1800" b="1" dirty="0" smtClean="0"/>
              <a:t>Term Of Loan: </a:t>
            </a:r>
            <a:r>
              <a:rPr lang="en-GB" sz="1800" dirty="0" smtClean="0"/>
              <a:t>Maximum 15 years for Commercial  , Maximum 25 years for Residential </a:t>
            </a:r>
          </a:p>
          <a:p>
            <a:pPr lvl="1">
              <a:buFont typeface="Arial" panose="020B0604020202020204" pitchFamily="34" charset="0"/>
              <a:buChar char="•"/>
              <a:defRPr/>
            </a:pPr>
            <a:r>
              <a:rPr lang="en-GB" sz="1800" b="1" dirty="0" smtClean="0"/>
              <a:t>Equity</a:t>
            </a:r>
            <a:r>
              <a:rPr lang="en-GB" sz="1800" b="1" dirty="0"/>
              <a:t>: </a:t>
            </a:r>
            <a:r>
              <a:rPr lang="en-GB" sz="1800" dirty="0"/>
              <a:t>4</a:t>
            </a:r>
            <a:r>
              <a:rPr lang="en-GB" sz="1800" dirty="0" smtClean="0"/>
              <a:t>0</a:t>
            </a:r>
            <a:r>
              <a:rPr lang="en-GB" sz="1800" dirty="0"/>
              <a:t>%</a:t>
            </a:r>
            <a:endParaRPr lang="en-AU" sz="1800" dirty="0"/>
          </a:p>
          <a:p>
            <a:pPr lvl="1">
              <a:buFont typeface="Arial" panose="020B0604020202020204" pitchFamily="34" charset="0"/>
              <a:buChar char="•"/>
              <a:defRPr/>
            </a:pPr>
            <a:r>
              <a:rPr lang="en-GB" sz="1800" b="1" dirty="0" smtClean="0">
                <a:solidFill>
                  <a:srgbClr val="000000"/>
                </a:solidFill>
              </a:rPr>
              <a:t>Applicable Bank </a:t>
            </a:r>
            <a:r>
              <a:rPr lang="en-GB" sz="1800" b="1" dirty="0">
                <a:solidFill>
                  <a:srgbClr val="000000"/>
                </a:solidFill>
              </a:rPr>
              <a:t>Fees </a:t>
            </a:r>
            <a:r>
              <a:rPr lang="en-GB" sz="1800" b="1" dirty="0" smtClean="0">
                <a:solidFill>
                  <a:srgbClr val="000000"/>
                </a:solidFill>
              </a:rPr>
              <a:t>:</a:t>
            </a:r>
          </a:p>
          <a:p>
            <a:pPr marL="457200" lvl="1" indent="0">
              <a:buNone/>
              <a:defRPr/>
            </a:pPr>
            <a:r>
              <a:rPr lang="en-GB" sz="1800" dirty="0" smtClean="0">
                <a:solidFill>
                  <a:srgbClr val="000000"/>
                </a:solidFill>
              </a:rPr>
              <a:t>- Application &amp; </a:t>
            </a:r>
            <a:r>
              <a:rPr lang="en-GB" sz="1800" dirty="0">
                <a:solidFill>
                  <a:srgbClr val="000000"/>
                </a:solidFill>
              </a:rPr>
              <a:t>Commitment </a:t>
            </a:r>
            <a:r>
              <a:rPr lang="en-GB" sz="1800" dirty="0" smtClean="0">
                <a:solidFill>
                  <a:srgbClr val="000000"/>
                </a:solidFill>
              </a:rPr>
              <a:t>Fee : 1.5% Application fee &amp; 2.5 %  commitment fee</a:t>
            </a:r>
            <a:endParaRPr lang="en-GB" sz="1800" dirty="0">
              <a:solidFill>
                <a:srgbClr val="000000"/>
              </a:solidFill>
            </a:endParaRPr>
          </a:p>
          <a:p>
            <a:pPr lvl="1">
              <a:buFont typeface="Arial" panose="020B0604020202020204" pitchFamily="34" charset="0"/>
              <a:buChar char="•"/>
              <a:defRPr/>
            </a:pPr>
            <a:r>
              <a:rPr lang="en-GB" sz="1800" b="1" dirty="0">
                <a:solidFill>
                  <a:srgbClr val="000000"/>
                </a:solidFill>
              </a:rPr>
              <a:t>Loan Service Fee: </a:t>
            </a:r>
            <a:r>
              <a:rPr lang="en-GB" sz="1800" dirty="0" smtClean="0">
                <a:solidFill>
                  <a:srgbClr val="000000"/>
                </a:solidFill>
              </a:rPr>
              <a:t>Applicable </a:t>
            </a:r>
            <a:endParaRPr lang="en-GB" sz="1800" dirty="0">
              <a:solidFill>
                <a:srgbClr val="000000"/>
              </a:solidFill>
            </a:endParaRPr>
          </a:p>
          <a:p>
            <a:pPr lvl="1">
              <a:buFont typeface="Arial" panose="020B0604020202020204" pitchFamily="34" charset="0"/>
              <a:buChar char="•"/>
              <a:defRPr/>
            </a:pPr>
            <a:r>
              <a:rPr lang="en-GB" sz="1800" b="1" dirty="0">
                <a:solidFill>
                  <a:srgbClr val="000000"/>
                </a:solidFill>
              </a:rPr>
              <a:t>Valuation &amp; Insurance fees</a:t>
            </a:r>
            <a:r>
              <a:rPr lang="en-GB" sz="1800" b="1" dirty="0" smtClean="0">
                <a:solidFill>
                  <a:srgbClr val="000000"/>
                </a:solidFill>
              </a:rPr>
              <a:t>: </a:t>
            </a:r>
            <a:r>
              <a:rPr lang="en-GB" sz="1800" dirty="0" smtClean="0">
                <a:solidFill>
                  <a:srgbClr val="000000"/>
                </a:solidFill>
              </a:rPr>
              <a:t>Borrower to meet</a:t>
            </a:r>
            <a:endParaRPr lang="en-AU" sz="1800"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9442" y="3957145"/>
            <a:ext cx="3485730" cy="2199155"/>
          </a:xfrm>
          <a:prstGeom prst="rect">
            <a:avLst/>
          </a:prstGeom>
        </p:spPr>
      </p:pic>
    </p:spTree>
    <p:extLst>
      <p:ext uri="{BB962C8B-B14F-4D97-AF65-F5344CB8AC3E}">
        <p14:creationId xmlns:p14="http://schemas.microsoft.com/office/powerpoint/2010/main" val="3380112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276" y="307571"/>
            <a:ext cx="6608227" cy="675793"/>
          </a:xfrm>
        </p:spPr>
        <p:txBody>
          <a:bodyPr>
            <a:noAutofit/>
          </a:bodyPr>
          <a:lstStyle/>
          <a:p>
            <a:r>
              <a:rPr lang="en-US" sz="2400" b="1" dirty="0" smtClean="0"/>
              <a:t>Type of Property to be Purchased</a:t>
            </a:r>
            <a:br>
              <a:rPr lang="en-US" sz="2400" b="1" dirty="0" smtClean="0"/>
            </a:br>
            <a:r>
              <a:rPr lang="en-US" sz="2400" b="1" dirty="0" smtClean="0"/>
              <a:t>Personal Property Investment Loan – (PPIL)</a:t>
            </a:r>
            <a:endParaRPr lang="en-US" sz="2400" b="1" dirty="0"/>
          </a:p>
        </p:txBody>
      </p:sp>
      <p:sp>
        <p:nvSpPr>
          <p:cNvPr id="3" name="Slide Number Placeholder 2"/>
          <p:cNvSpPr>
            <a:spLocks noGrp="1"/>
          </p:cNvSpPr>
          <p:nvPr>
            <p:ph type="sldNum" sz="quarter" idx="12"/>
          </p:nvPr>
        </p:nvSpPr>
        <p:spPr>
          <a:xfrm>
            <a:off x="6457949" y="6356351"/>
            <a:ext cx="2444981" cy="365125"/>
          </a:xfrm>
        </p:spPr>
        <p:txBody>
          <a:bodyPr/>
          <a:lstStyle/>
          <a:p>
            <a:fld id="{2417B8FA-2777-4D89-98CC-0E968089F2F1}" type="slidenum">
              <a:rPr lang="en-AU" sz="2400" b="1" smtClean="0">
                <a:solidFill>
                  <a:schemeClr val="tx1"/>
                </a:solidFill>
              </a:rPr>
              <a:pPr/>
              <a:t>11</a:t>
            </a:fld>
            <a:endParaRPr lang="en-AU" sz="2400" b="1" dirty="0">
              <a:solidFill>
                <a:schemeClr val="tx1"/>
              </a:solidFill>
            </a:endParaRPr>
          </a:p>
        </p:txBody>
      </p:sp>
      <p:sp>
        <p:nvSpPr>
          <p:cNvPr id="6" name="TextBox 5"/>
          <p:cNvSpPr txBox="1"/>
          <p:nvPr/>
        </p:nvSpPr>
        <p:spPr>
          <a:xfrm>
            <a:off x="897775" y="1206593"/>
            <a:ext cx="7273636" cy="923330"/>
          </a:xfrm>
          <a:prstGeom prst="rect">
            <a:avLst/>
          </a:prstGeom>
          <a:noFill/>
        </p:spPr>
        <p:txBody>
          <a:bodyPr wrap="square" rtlCol="0">
            <a:spAutoFit/>
          </a:bodyPr>
          <a:lstStyle/>
          <a:p>
            <a:r>
              <a:rPr lang="en-US" dirty="0" smtClean="0"/>
              <a:t>A Personal Property Investment Loan is a facility to assist customers finance the purchase of a personal property for residential investment and commercial purposes.</a:t>
            </a:r>
            <a:endParaRPr lang="en-US" dirty="0"/>
          </a:p>
        </p:txBody>
      </p:sp>
      <p:sp>
        <p:nvSpPr>
          <p:cNvPr id="8" name="TextBox 7"/>
          <p:cNvSpPr txBox="1"/>
          <p:nvPr/>
        </p:nvSpPr>
        <p:spPr>
          <a:xfrm>
            <a:off x="897775" y="2210330"/>
            <a:ext cx="7054640" cy="3970318"/>
          </a:xfrm>
          <a:prstGeom prst="rect">
            <a:avLst/>
          </a:prstGeom>
          <a:noFill/>
        </p:spPr>
        <p:txBody>
          <a:bodyPr wrap="square" rtlCol="0">
            <a:spAutoFit/>
          </a:bodyPr>
          <a:lstStyle/>
          <a:p>
            <a:r>
              <a:rPr lang="en-US" b="1" dirty="0" smtClean="0"/>
              <a:t>Residential Investments properties are </a:t>
            </a:r>
            <a:r>
              <a:rPr lang="en-US" dirty="0" smtClean="0"/>
              <a:t>;</a:t>
            </a:r>
          </a:p>
          <a:p>
            <a:endParaRPr lang="en-US" dirty="0"/>
          </a:p>
          <a:p>
            <a:pPr marL="285750" indent="-285750">
              <a:buFont typeface="Arial" panose="020B0604020202020204" pitchFamily="34" charset="0"/>
              <a:buChar char="•"/>
            </a:pPr>
            <a:r>
              <a:rPr lang="en-US" dirty="0" smtClean="0"/>
              <a:t>Stand-alone houses</a:t>
            </a:r>
          </a:p>
          <a:p>
            <a:pPr marL="285750" indent="-285750">
              <a:buFont typeface="Arial" panose="020B0604020202020204" pitchFamily="34" charset="0"/>
              <a:buChar char="•"/>
            </a:pPr>
            <a:r>
              <a:rPr lang="en-US" dirty="0" smtClean="0"/>
              <a:t>Individual units either company or strata title</a:t>
            </a:r>
          </a:p>
          <a:p>
            <a:pPr marL="285750" indent="-285750">
              <a:buFont typeface="Arial" panose="020B0604020202020204" pitchFamily="34" charset="0"/>
              <a:buChar char="•"/>
            </a:pPr>
            <a:r>
              <a:rPr lang="en-US" dirty="0" smtClean="0"/>
              <a:t>Multi –unit residential units within a strata or company title complex</a:t>
            </a:r>
          </a:p>
          <a:p>
            <a:endParaRPr lang="en-US" dirty="0" smtClean="0"/>
          </a:p>
          <a:p>
            <a:r>
              <a:rPr lang="en-US" b="1" dirty="0" smtClean="0"/>
              <a:t>Commercial Investment properties are;</a:t>
            </a:r>
          </a:p>
          <a:p>
            <a:endParaRPr lang="en-US" dirty="0"/>
          </a:p>
          <a:p>
            <a:pPr marL="285750" indent="-285750">
              <a:buFont typeface="Arial" panose="020B0604020202020204" pitchFamily="34" charset="0"/>
              <a:buChar char="•"/>
            </a:pPr>
            <a:r>
              <a:rPr lang="en-US" dirty="0" smtClean="0"/>
              <a:t>Commercial complexes and warehouses </a:t>
            </a:r>
          </a:p>
          <a:p>
            <a:pPr marL="285750" indent="-285750">
              <a:buFont typeface="Arial" panose="020B0604020202020204" pitchFamily="34" charset="0"/>
              <a:buChar char="•"/>
            </a:pPr>
            <a:r>
              <a:rPr lang="en-US" dirty="0" smtClean="0"/>
              <a:t>Residential complex developments of more than six units</a:t>
            </a:r>
          </a:p>
          <a:p>
            <a:pPr marL="285750" indent="-285750">
              <a:buFont typeface="Arial" panose="020B0604020202020204" pitchFamily="34" charset="0"/>
              <a:buChar char="•"/>
            </a:pPr>
            <a:endParaRPr lang="en-US" dirty="0"/>
          </a:p>
          <a:p>
            <a:r>
              <a:rPr lang="en-US" b="1" dirty="0" smtClean="0"/>
              <a:t>Note</a:t>
            </a:r>
            <a:r>
              <a:rPr lang="en-US" dirty="0" smtClean="0"/>
              <a:t>: If owner resides in the property and operates his/her business request can be also considered under SME Loan or PPIL.</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3344154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62" y="209738"/>
            <a:ext cx="7379192" cy="948315"/>
          </a:xfrm>
        </p:spPr>
        <p:txBody>
          <a:bodyPr>
            <a:noAutofit/>
          </a:bodyPr>
          <a:lstStyle/>
          <a:p>
            <a:r>
              <a:rPr lang="en-US" sz="2400" b="1" dirty="0" smtClean="0"/>
              <a:t>Indicative Loan Repayment Plan - Per Fortnight</a:t>
            </a:r>
            <a:br>
              <a:rPr lang="en-US" sz="2400" b="1" dirty="0" smtClean="0"/>
            </a:br>
            <a:r>
              <a:rPr lang="en-US" sz="2400" b="1" dirty="0" smtClean="0"/>
              <a:t>First Home Ownership Loan (FHOL)</a:t>
            </a:r>
            <a:endParaRPr lang="en-US" sz="2400" b="1" dirty="0"/>
          </a:p>
        </p:txBody>
      </p:sp>
      <p:sp>
        <p:nvSpPr>
          <p:cNvPr id="3" name="Slide Number Placeholder 2"/>
          <p:cNvSpPr>
            <a:spLocks noGrp="1"/>
          </p:cNvSpPr>
          <p:nvPr>
            <p:ph type="sldNum" sz="quarter" idx="12"/>
          </p:nvPr>
        </p:nvSpPr>
        <p:spPr>
          <a:xfrm>
            <a:off x="6457949" y="6356351"/>
            <a:ext cx="2444982" cy="365125"/>
          </a:xfrm>
        </p:spPr>
        <p:txBody>
          <a:bodyPr/>
          <a:lstStyle/>
          <a:p>
            <a:fld id="{2417B8FA-2777-4D89-98CC-0E968089F2F1}" type="slidenum">
              <a:rPr lang="en-AU" sz="2400" b="1" smtClean="0">
                <a:solidFill>
                  <a:schemeClr val="tx1"/>
                </a:solidFill>
              </a:rPr>
              <a:pPr/>
              <a:t>12</a:t>
            </a:fld>
            <a:endParaRPr lang="en-AU" sz="2400" b="1" dirty="0">
              <a:solidFill>
                <a:schemeClr val="tx1"/>
              </a:solidFill>
            </a:endParaRPr>
          </a:p>
        </p:txBody>
      </p:sp>
      <p:pic>
        <p:nvPicPr>
          <p:cNvPr id="5" name="Picture 4"/>
          <p:cNvPicPr>
            <a:picLocks noChangeAspect="1"/>
          </p:cNvPicPr>
          <p:nvPr/>
        </p:nvPicPr>
        <p:blipFill>
          <a:blip r:embed="rId2"/>
          <a:stretch>
            <a:fillRect/>
          </a:stretch>
        </p:blipFill>
        <p:spPr>
          <a:xfrm>
            <a:off x="808162" y="1158053"/>
            <a:ext cx="7379192" cy="4984055"/>
          </a:xfrm>
          <a:prstGeom prst="rect">
            <a:avLst/>
          </a:prstGeom>
        </p:spPr>
      </p:pic>
    </p:spTree>
    <p:extLst>
      <p:ext uri="{BB962C8B-B14F-4D97-AF65-F5344CB8AC3E}">
        <p14:creationId xmlns:p14="http://schemas.microsoft.com/office/powerpoint/2010/main" val="1636591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2" y="213231"/>
            <a:ext cx="6790937" cy="800922"/>
          </a:xfrm>
        </p:spPr>
        <p:txBody>
          <a:bodyPr>
            <a:noAutofit/>
          </a:bodyPr>
          <a:lstStyle/>
          <a:p>
            <a:r>
              <a:rPr lang="en-US" sz="2400" b="1" dirty="0" smtClean="0"/>
              <a:t>Indicative Loan Repayment Plan – Per Fortnight</a:t>
            </a:r>
            <a:br>
              <a:rPr lang="en-US" sz="2400" b="1" dirty="0" smtClean="0"/>
            </a:br>
            <a:r>
              <a:rPr lang="en-US" sz="2400" b="1" dirty="0" smtClean="0"/>
              <a:t>Standard Home Loan</a:t>
            </a:r>
            <a:endParaRPr lang="en-US" sz="2400" b="1" dirty="0"/>
          </a:p>
        </p:txBody>
      </p:sp>
      <p:sp>
        <p:nvSpPr>
          <p:cNvPr id="3" name="Slide Number Placeholder 2"/>
          <p:cNvSpPr>
            <a:spLocks noGrp="1"/>
          </p:cNvSpPr>
          <p:nvPr>
            <p:ph type="sldNum" sz="quarter" idx="12"/>
          </p:nvPr>
        </p:nvSpPr>
        <p:spPr>
          <a:xfrm>
            <a:off x="6457949" y="6356351"/>
            <a:ext cx="2428355" cy="365125"/>
          </a:xfrm>
        </p:spPr>
        <p:txBody>
          <a:bodyPr/>
          <a:lstStyle/>
          <a:p>
            <a:fld id="{2417B8FA-2777-4D89-98CC-0E968089F2F1}" type="slidenum">
              <a:rPr lang="en-AU" sz="2400" b="1" smtClean="0">
                <a:solidFill>
                  <a:schemeClr val="tx1"/>
                </a:solidFill>
              </a:rPr>
              <a:pPr/>
              <a:t>13</a:t>
            </a:fld>
            <a:endParaRPr lang="en-AU" sz="2400" b="1" dirty="0">
              <a:solidFill>
                <a:schemeClr val="tx1"/>
              </a:solidFill>
            </a:endParaRPr>
          </a:p>
        </p:txBody>
      </p:sp>
      <p:pic>
        <p:nvPicPr>
          <p:cNvPr id="5" name="Picture 4"/>
          <p:cNvPicPr>
            <a:picLocks noChangeAspect="1"/>
          </p:cNvPicPr>
          <p:nvPr/>
        </p:nvPicPr>
        <p:blipFill>
          <a:blip r:embed="rId2"/>
          <a:stretch>
            <a:fillRect/>
          </a:stretch>
        </p:blipFill>
        <p:spPr>
          <a:xfrm>
            <a:off x="839584" y="1105593"/>
            <a:ext cx="7173885" cy="4713316"/>
          </a:xfrm>
          <a:prstGeom prst="rect">
            <a:avLst/>
          </a:prstGeom>
        </p:spPr>
      </p:pic>
    </p:spTree>
    <p:extLst>
      <p:ext uri="{BB962C8B-B14F-4D97-AF65-F5344CB8AC3E}">
        <p14:creationId xmlns:p14="http://schemas.microsoft.com/office/powerpoint/2010/main" val="3505272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6" y="382385"/>
            <a:ext cx="6575368" cy="689957"/>
          </a:xfrm>
        </p:spPr>
        <p:txBody>
          <a:bodyPr>
            <a:noAutofit/>
          </a:bodyPr>
          <a:lstStyle/>
          <a:p>
            <a:r>
              <a:rPr lang="en-US" sz="2400" b="1" dirty="0" smtClean="0"/>
              <a:t>Indicative Loan Repayment Plan – Per Fortnight</a:t>
            </a:r>
            <a:br>
              <a:rPr lang="en-US" sz="2400" b="1" dirty="0" smtClean="0"/>
            </a:br>
            <a:r>
              <a:rPr lang="en-US" sz="2400" b="1" dirty="0" smtClean="0"/>
              <a:t>Personal Property Investment Loan (PPIL) </a:t>
            </a:r>
            <a:endParaRPr lang="en-US" sz="2400" b="1" dirty="0"/>
          </a:p>
        </p:txBody>
      </p:sp>
      <p:sp>
        <p:nvSpPr>
          <p:cNvPr id="3" name="Slide Number Placeholder 2"/>
          <p:cNvSpPr>
            <a:spLocks noGrp="1"/>
          </p:cNvSpPr>
          <p:nvPr>
            <p:ph type="sldNum" sz="quarter" idx="12"/>
          </p:nvPr>
        </p:nvSpPr>
        <p:spPr>
          <a:xfrm>
            <a:off x="6457950" y="6356351"/>
            <a:ext cx="2453294" cy="365125"/>
          </a:xfrm>
        </p:spPr>
        <p:txBody>
          <a:bodyPr/>
          <a:lstStyle/>
          <a:p>
            <a:fld id="{2417B8FA-2777-4D89-98CC-0E968089F2F1}" type="slidenum">
              <a:rPr lang="en-AU" sz="2400" b="1" smtClean="0">
                <a:solidFill>
                  <a:schemeClr val="tx1"/>
                </a:solidFill>
              </a:rPr>
              <a:pPr/>
              <a:t>14</a:t>
            </a:fld>
            <a:endParaRPr lang="en-AU" sz="2400" b="1" dirty="0">
              <a:solidFill>
                <a:schemeClr val="tx1"/>
              </a:solidFill>
            </a:endParaRPr>
          </a:p>
        </p:txBody>
      </p:sp>
      <p:pic>
        <p:nvPicPr>
          <p:cNvPr id="5" name="Picture 4"/>
          <p:cNvPicPr>
            <a:picLocks noChangeAspect="1"/>
          </p:cNvPicPr>
          <p:nvPr/>
        </p:nvPicPr>
        <p:blipFill>
          <a:blip r:embed="rId2"/>
          <a:stretch>
            <a:fillRect/>
          </a:stretch>
        </p:blipFill>
        <p:spPr>
          <a:xfrm>
            <a:off x="1005839" y="1197033"/>
            <a:ext cx="6891252" cy="4904510"/>
          </a:xfrm>
          <a:prstGeom prst="rect">
            <a:avLst/>
          </a:prstGeom>
        </p:spPr>
      </p:pic>
    </p:spTree>
    <p:extLst>
      <p:ext uri="{BB962C8B-B14F-4D97-AF65-F5344CB8AC3E}">
        <p14:creationId xmlns:p14="http://schemas.microsoft.com/office/powerpoint/2010/main" val="3379058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86" y="273688"/>
            <a:ext cx="7781572" cy="607462"/>
          </a:xfrm>
        </p:spPr>
        <p:txBody>
          <a:bodyPr>
            <a:normAutofit/>
          </a:bodyPr>
          <a:lstStyle/>
          <a:p>
            <a:r>
              <a:rPr lang="en-US" sz="2400" b="1" dirty="0" smtClean="0"/>
              <a:t>Home Loan Process</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5629682"/>
              </p:ext>
            </p:extLst>
          </p:nvPr>
        </p:nvGraphicFramePr>
        <p:xfrm>
          <a:off x="576964" y="882999"/>
          <a:ext cx="7981245" cy="5238043"/>
        </p:xfrm>
        <a:graphic>
          <a:graphicData uri="http://schemas.openxmlformats.org/drawingml/2006/table">
            <a:tbl>
              <a:tblPr firstRow="1" firstCol="1" bandRow="1">
                <a:tableStyleId>{5C22544A-7EE6-4342-B048-85BDC9FD1C3A}</a:tableStyleId>
              </a:tblPr>
              <a:tblGrid>
                <a:gridCol w="2551290">
                  <a:extLst>
                    <a:ext uri="{9D8B030D-6E8A-4147-A177-3AD203B41FA5}">
                      <a16:colId xmlns:a16="http://schemas.microsoft.com/office/drawing/2014/main" val="2344170657"/>
                    </a:ext>
                  </a:extLst>
                </a:gridCol>
                <a:gridCol w="2064635">
                  <a:extLst>
                    <a:ext uri="{9D8B030D-6E8A-4147-A177-3AD203B41FA5}">
                      <a16:colId xmlns:a16="http://schemas.microsoft.com/office/drawing/2014/main" val="3989241037"/>
                    </a:ext>
                  </a:extLst>
                </a:gridCol>
                <a:gridCol w="3365320">
                  <a:extLst>
                    <a:ext uri="{9D8B030D-6E8A-4147-A177-3AD203B41FA5}">
                      <a16:colId xmlns:a16="http://schemas.microsoft.com/office/drawing/2014/main" val="3237045650"/>
                    </a:ext>
                  </a:extLst>
                </a:gridCol>
              </a:tblGrid>
              <a:tr h="2387790">
                <a:tc>
                  <a:txBody>
                    <a:bodyPr/>
                    <a:lstStyle/>
                    <a:p>
                      <a:pPr>
                        <a:lnSpc>
                          <a:spcPct val="107000"/>
                        </a:lnSpc>
                        <a:spcAft>
                          <a:spcPts val="0"/>
                        </a:spcAft>
                      </a:pPr>
                      <a:r>
                        <a:rPr lang="en-AU" sz="1600" dirty="0">
                          <a:solidFill>
                            <a:schemeClr val="tx1"/>
                          </a:solidFill>
                          <a:effectLst/>
                        </a:rPr>
                        <a:t>NEED</a:t>
                      </a:r>
                      <a:endParaRPr lang="en-US" sz="1600" dirty="0">
                        <a:solidFill>
                          <a:schemeClr val="tx1"/>
                        </a:solidFill>
                        <a:effectLst/>
                      </a:endParaRPr>
                    </a:p>
                    <a:p>
                      <a:pPr marL="342900" lvl="0" indent="-342900">
                        <a:spcAft>
                          <a:spcPts val="0"/>
                        </a:spcAft>
                        <a:buFont typeface="Symbol" panose="05050102010706020507" pitchFamily="18" charset="2"/>
                        <a:buChar char=""/>
                      </a:pPr>
                      <a:r>
                        <a:rPr lang="en-US" sz="1200" b="0" dirty="0" smtClean="0">
                          <a:solidFill>
                            <a:schemeClr val="tx1"/>
                          </a:solidFill>
                          <a:effectLst/>
                          <a:latin typeface="+mn-lt"/>
                        </a:rPr>
                        <a:t>Home</a:t>
                      </a:r>
                    </a:p>
                    <a:p>
                      <a:pPr marL="342900" lvl="0" indent="-342900">
                        <a:spcAft>
                          <a:spcPts val="0"/>
                        </a:spcAft>
                        <a:buFont typeface="Symbol" panose="05050102010706020507" pitchFamily="18" charset="2"/>
                        <a:buChar char=""/>
                      </a:pPr>
                      <a:r>
                        <a:rPr lang="en-US" sz="1200" b="0" dirty="0" smtClean="0">
                          <a:solidFill>
                            <a:schemeClr val="tx1"/>
                          </a:solidFill>
                          <a:effectLst/>
                          <a:latin typeface="+mn-lt"/>
                          <a:ea typeface="Calibri" panose="020F0502020204030204" pitchFamily="34" charset="0"/>
                          <a:cs typeface="Times New Roman" panose="02020603050405020304" pitchFamily="18" charset="0"/>
                        </a:rPr>
                        <a:t>Refinancing from Other bank</a:t>
                      </a:r>
                    </a:p>
                    <a:p>
                      <a:pPr marL="342900" lvl="0" indent="-342900">
                        <a:spcAft>
                          <a:spcPts val="0"/>
                        </a:spcAft>
                        <a:buFont typeface="Symbol" panose="05050102010706020507" pitchFamily="18" charset="2"/>
                        <a:buChar char=""/>
                      </a:pPr>
                      <a:r>
                        <a:rPr lang="en-US" sz="1200" b="0" dirty="0" smtClean="0">
                          <a:solidFill>
                            <a:schemeClr val="tx1"/>
                          </a:solidFill>
                          <a:effectLst/>
                          <a:latin typeface="+mn-lt"/>
                          <a:ea typeface="Calibri" panose="020F0502020204030204" pitchFamily="34" charset="0"/>
                          <a:cs typeface="Times New Roman" panose="02020603050405020304" pitchFamily="18" charset="0"/>
                        </a:rPr>
                        <a:t>Maintenance/extension</a:t>
                      </a:r>
                    </a:p>
                    <a:p>
                      <a:pPr marL="342900" lvl="0" indent="-342900">
                        <a:spcAft>
                          <a:spcPts val="0"/>
                        </a:spcAft>
                        <a:buFont typeface="Symbol" panose="05050102010706020507" pitchFamily="18" charset="2"/>
                        <a:buChar char=""/>
                      </a:pPr>
                      <a:r>
                        <a:rPr lang="en-US" sz="1200" b="0" dirty="0" smtClean="0">
                          <a:solidFill>
                            <a:schemeClr val="tx1"/>
                          </a:solidFill>
                          <a:effectLst/>
                          <a:latin typeface="+mn-lt"/>
                          <a:ea typeface="Calibri" panose="020F0502020204030204" pitchFamily="34" charset="0"/>
                          <a:cs typeface="Times New Roman" panose="02020603050405020304" pitchFamily="18" charset="0"/>
                        </a:rPr>
                        <a:t>Property Investment</a:t>
                      </a:r>
                      <a:r>
                        <a:rPr lang="en-US" sz="1200" b="0" baseline="0" dirty="0" smtClean="0">
                          <a:solidFill>
                            <a:schemeClr val="tx1"/>
                          </a:solidFill>
                          <a:effectLst/>
                          <a:latin typeface="+mn-lt"/>
                          <a:ea typeface="Calibri" panose="020F0502020204030204" pitchFamily="34" charset="0"/>
                          <a:cs typeface="Times New Roman" panose="02020603050405020304" pitchFamily="18" charset="0"/>
                        </a:rPr>
                        <a:t>  </a:t>
                      </a:r>
                      <a:endParaRPr lang="en-US"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600" b="1" dirty="0">
                          <a:solidFill>
                            <a:schemeClr val="tx1"/>
                          </a:solidFill>
                          <a:effectLst/>
                        </a:rPr>
                        <a:t>GET INFORMATION</a:t>
                      </a:r>
                      <a:endParaRPr lang="en-US" sz="1600" b="1" dirty="0">
                        <a:solidFill>
                          <a:schemeClr val="tx1"/>
                        </a:solidFill>
                        <a:effectLst/>
                      </a:endParaRPr>
                    </a:p>
                    <a:p>
                      <a:pPr>
                        <a:lnSpc>
                          <a:spcPct val="107000"/>
                        </a:lnSpc>
                        <a:spcAft>
                          <a:spcPts val="0"/>
                        </a:spcAft>
                      </a:pPr>
                      <a:r>
                        <a:rPr lang="en-AU" sz="1200" b="0" dirty="0">
                          <a:solidFill>
                            <a:schemeClr val="tx1"/>
                          </a:solidFill>
                          <a:effectLst/>
                        </a:rPr>
                        <a:t>Home Loan Specialists on</a:t>
                      </a:r>
                      <a:endParaRPr lang="en-US" sz="1200" b="0" dirty="0">
                        <a:solidFill>
                          <a:schemeClr val="tx1"/>
                        </a:solidFill>
                        <a:effectLst/>
                      </a:endParaRPr>
                    </a:p>
                    <a:p>
                      <a:pPr>
                        <a:lnSpc>
                          <a:spcPct val="107000"/>
                        </a:lnSpc>
                        <a:spcAft>
                          <a:spcPts val="0"/>
                        </a:spcAft>
                      </a:pPr>
                      <a:r>
                        <a:rPr lang="en-AU" sz="1200" b="0" dirty="0">
                          <a:solidFill>
                            <a:schemeClr val="tx1"/>
                          </a:solidFill>
                          <a:effectLst/>
                        </a:rPr>
                        <a:t>- Phone: </a:t>
                      </a:r>
                      <a:r>
                        <a:rPr lang="en-AU" sz="1200" b="0" dirty="0" smtClean="0">
                          <a:solidFill>
                            <a:schemeClr val="tx1"/>
                          </a:solidFill>
                          <a:effectLst/>
                        </a:rPr>
                        <a:t>305 7694/305 6367</a:t>
                      </a:r>
                      <a:endParaRPr lang="en-US" sz="1200" b="0" dirty="0">
                        <a:solidFill>
                          <a:schemeClr val="tx1"/>
                        </a:solidFill>
                        <a:effectLst/>
                      </a:endParaRPr>
                    </a:p>
                    <a:p>
                      <a:pPr>
                        <a:lnSpc>
                          <a:spcPct val="107000"/>
                        </a:lnSpc>
                        <a:spcAft>
                          <a:spcPts val="0"/>
                        </a:spcAft>
                      </a:pPr>
                      <a:r>
                        <a:rPr lang="en-AU" sz="1200" b="0" dirty="0">
                          <a:solidFill>
                            <a:schemeClr val="tx1"/>
                          </a:solidFill>
                          <a:effectLst/>
                        </a:rPr>
                        <a:t>- Email: _HomeLoans@bsp.com.pg  </a:t>
                      </a:r>
                      <a:endParaRPr lang="en-US" sz="1200" b="0" dirty="0">
                        <a:solidFill>
                          <a:schemeClr val="tx1"/>
                        </a:solidFill>
                        <a:effectLst/>
                      </a:endParaRPr>
                    </a:p>
                    <a:p>
                      <a:pPr>
                        <a:lnSpc>
                          <a:spcPct val="107000"/>
                        </a:lnSpc>
                        <a:spcAft>
                          <a:spcPts val="0"/>
                        </a:spcAft>
                      </a:pPr>
                      <a:r>
                        <a:rPr lang="en-AU" sz="1200" b="0" dirty="0">
                          <a:solidFill>
                            <a:schemeClr val="tx1"/>
                          </a:solidFill>
                          <a:effectLst/>
                        </a:rPr>
                        <a:t>- Website: www.bsp.com.pg</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600" dirty="0">
                          <a:solidFill>
                            <a:schemeClr val="tx1"/>
                          </a:solidFill>
                          <a:effectLst/>
                        </a:rPr>
                        <a:t>REQUIREMENTS</a:t>
                      </a:r>
                      <a:endParaRPr lang="en-US" sz="1600" dirty="0">
                        <a:solidFill>
                          <a:schemeClr val="tx1"/>
                        </a:solidFill>
                        <a:effectLst/>
                      </a:endParaRPr>
                    </a:p>
                    <a:p>
                      <a:pPr marL="342900" lvl="0" indent="-342900">
                        <a:buFont typeface="Symbol" panose="05050102010706020507" pitchFamily="18" charset="2"/>
                        <a:buChar char=""/>
                      </a:pPr>
                      <a:r>
                        <a:rPr lang="en-US" sz="1200" b="0" dirty="0">
                          <a:solidFill>
                            <a:schemeClr val="tx1"/>
                          </a:solidFill>
                          <a:effectLst/>
                        </a:rPr>
                        <a:t>Fully completed BSP Loan Application</a:t>
                      </a:r>
                    </a:p>
                    <a:p>
                      <a:pPr marL="342900" lvl="0" indent="-342900">
                        <a:buFont typeface="Symbol" panose="05050102010706020507" pitchFamily="18" charset="2"/>
                        <a:buChar char=""/>
                      </a:pPr>
                      <a:r>
                        <a:rPr lang="en-US" sz="1200" b="0" dirty="0">
                          <a:solidFill>
                            <a:schemeClr val="tx1"/>
                          </a:solidFill>
                          <a:effectLst/>
                        </a:rPr>
                        <a:t>Copy of 3x latest pay slips</a:t>
                      </a:r>
                    </a:p>
                    <a:p>
                      <a:pPr marL="342900" lvl="0" indent="-342900">
                        <a:buFont typeface="Symbol" panose="05050102010706020507" pitchFamily="18" charset="2"/>
                        <a:buChar char=""/>
                      </a:pPr>
                      <a:r>
                        <a:rPr lang="en-US" sz="1200" b="0" dirty="0">
                          <a:solidFill>
                            <a:schemeClr val="tx1"/>
                          </a:solidFill>
                          <a:effectLst/>
                        </a:rPr>
                        <a:t>Letter of Employment</a:t>
                      </a:r>
                    </a:p>
                    <a:p>
                      <a:pPr marL="342900" lvl="0" indent="-342900">
                        <a:buFont typeface="Symbol" panose="05050102010706020507" pitchFamily="18" charset="2"/>
                        <a:buChar char=""/>
                      </a:pPr>
                      <a:r>
                        <a:rPr lang="en-US" sz="1200" b="0" dirty="0">
                          <a:solidFill>
                            <a:schemeClr val="tx1"/>
                          </a:solidFill>
                          <a:effectLst/>
                        </a:rPr>
                        <a:t>Valid ID</a:t>
                      </a:r>
                    </a:p>
                    <a:p>
                      <a:pPr marL="342900" lvl="0" indent="-342900">
                        <a:buFont typeface="Symbol" panose="05050102010706020507" pitchFamily="18" charset="2"/>
                        <a:buChar char=""/>
                      </a:pPr>
                      <a:r>
                        <a:rPr lang="en-US" sz="1200" b="0" dirty="0">
                          <a:solidFill>
                            <a:schemeClr val="tx1"/>
                          </a:solidFill>
                          <a:effectLst/>
                        </a:rPr>
                        <a:t>Offer &amp; Acceptance Letter</a:t>
                      </a:r>
                    </a:p>
                    <a:p>
                      <a:pPr marL="342900" lvl="0" indent="-342900">
                        <a:buFont typeface="Symbol" panose="05050102010706020507" pitchFamily="18" charset="2"/>
                        <a:buChar char=""/>
                      </a:pPr>
                      <a:r>
                        <a:rPr lang="en-US" sz="1200" b="0" dirty="0">
                          <a:solidFill>
                            <a:schemeClr val="tx1"/>
                          </a:solidFill>
                          <a:effectLst/>
                        </a:rPr>
                        <a:t>Copy of Title Deed</a:t>
                      </a:r>
                    </a:p>
                    <a:p>
                      <a:pPr marL="342900" lvl="0" indent="-342900">
                        <a:buFont typeface="Symbol" panose="05050102010706020507" pitchFamily="18" charset="2"/>
                        <a:buChar char=""/>
                      </a:pPr>
                      <a:r>
                        <a:rPr lang="en-US" sz="1200" b="0" dirty="0">
                          <a:solidFill>
                            <a:schemeClr val="tx1"/>
                          </a:solidFill>
                          <a:effectLst/>
                        </a:rPr>
                        <a:t>Evidence of Equity (FHOS -10%, Home Loan - 20%, PPIL - 40%)</a:t>
                      </a:r>
                    </a:p>
                    <a:p>
                      <a:pPr marL="342900" lvl="0" indent="-342900">
                        <a:buFont typeface="Symbol" panose="05050102010706020507" pitchFamily="18" charset="2"/>
                        <a:buChar char=""/>
                      </a:pPr>
                      <a:r>
                        <a:rPr lang="en-US" sz="1200" b="0" dirty="0">
                          <a:solidFill>
                            <a:schemeClr val="tx1"/>
                          </a:solidFill>
                          <a:effectLst/>
                        </a:rPr>
                        <a:t>Statement of outstanding debts</a:t>
                      </a:r>
                    </a:p>
                    <a:p>
                      <a:pPr marL="342900" lvl="0" indent="-342900">
                        <a:buFont typeface="Symbol" panose="05050102010706020507" pitchFamily="18" charset="2"/>
                        <a:buChar char=""/>
                      </a:pPr>
                      <a:r>
                        <a:rPr lang="en-US" sz="1200" b="0" dirty="0">
                          <a:solidFill>
                            <a:schemeClr val="tx1"/>
                          </a:solidFill>
                          <a:effectLst/>
                        </a:rPr>
                        <a:t>6months Bank Statement if you bank with another bank</a:t>
                      </a:r>
                      <a:endParaRPr lang="en-US" sz="12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4163880613"/>
                  </a:ext>
                </a:extLst>
              </a:tr>
              <a:tr h="1559124">
                <a:tc>
                  <a:txBody>
                    <a:bodyPr/>
                    <a:lstStyle/>
                    <a:p>
                      <a:pPr>
                        <a:lnSpc>
                          <a:spcPct val="107000"/>
                        </a:lnSpc>
                        <a:spcAft>
                          <a:spcPts val="0"/>
                        </a:spcAft>
                      </a:pPr>
                      <a:r>
                        <a:rPr lang="en-AU" sz="1600" dirty="0">
                          <a:solidFill>
                            <a:schemeClr val="tx1"/>
                          </a:solidFill>
                          <a:effectLst/>
                        </a:rPr>
                        <a:t>APPLY</a:t>
                      </a:r>
                      <a:endParaRPr lang="en-US" sz="1600" dirty="0">
                        <a:solidFill>
                          <a:schemeClr val="tx1"/>
                        </a:solidFill>
                        <a:effectLst/>
                      </a:endParaRPr>
                    </a:p>
                    <a:p>
                      <a:pPr marL="342900" lvl="0" indent="-342900">
                        <a:buFont typeface="Symbol" panose="05050102010706020507" pitchFamily="18" charset="2"/>
                        <a:buChar char=""/>
                      </a:pPr>
                      <a:r>
                        <a:rPr lang="en-US" sz="1200" b="0" dirty="0">
                          <a:solidFill>
                            <a:schemeClr val="tx1"/>
                          </a:solidFill>
                          <a:effectLst/>
                        </a:rPr>
                        <a:t>BSP Branch - Lending Section</a:t>
                      </a:r>
                    </a:p>
                    <a:p>
                      <a:pPr marL="342900" lvl="0" indent="-342900">
                        <a:buFont typeface="Symbol" panose="05050102010706020507" pitchFamily="18" charset="2"/>
                        <a:buChar char=""/>
                      </a:pPr>
                      <a:r>
                        <a:rPr lang="en-US" sz="1200" b="0" dirty="0">
                          <a:solidFill>
                            <a:schemeClr val="tx1"/>
                          </a:solidFill>
                          <a:effectLst/>
                        </a:rPr>
                        <a:t>Email</a:t>
                      </a:r>
                      <a:r>
                        <a:rPr lang="en-US" sz="1200" b="0" dirty="0" smtClean="0">
                          <a:solidFill>
                            <a:schemeClr val="tx1"/>
                          </a:solidFill>
                          <a:effectLst/>
                        </a:rPr>
                        <a:t>:_</a:t>
                      </a:r>
                      <a:r>
                        <a:rPr lang="en-US" sz="1200" b="0" dirty="0">
                          <a:solidFill>
                            <a:schemeClr val="accent1">
                              <a:lumMod val="50000"/>
                            </a:schemeClr>
                          </a:solidFill>
                          <a:effectLst/>
                        </a:rPr>
                        <a:t>HomeLoans@bsp.com.pg</a:t>
                      </a:r>
                    </a:p>
                    <a:p>
                      <a:pPr marL="228600">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600" b="1" dirty="0">
                          <a:solidFill>
                            <a:schemeClr val="tx1"/>
                          </a:solidFill>
                          <a:effectLst/>
                        </a:rPr>
                        <a:t>DECISION</a:t>
                      </a:r>
                      <a:endParaRPr lang="en-US" sz="1600" b="1" dirty="0">
                        <a:solidFill>
                          <a:schemeClr val="tx1"/>
                        </a:solidFill>
                        <a:effectLst/>
                      </a:endParaRPr>
                    </a:p>
                    <a:p>
                      <a:pPr marL="342900" lvl="0" indent="-342900">
                        <a:buFont typeface="Symbol" panose="05050102010706020507" pitchFamily="18" charset="2"/>
                        <a:buChar char=""/>
                      </a:pPr>
                      <a:r>
                        <a:rPr lang="en-US" sz="1200" dirty="0">
                          <a:solidFill>
                            <a:schemeClr val="tx1"/>
                          </a:solidFill>
                          <a:effectLst/>
                        </a:rPr>
                        <a:t>24 hours turn-round</a:t>
                      </a:r>
                    </a:p>
                    <a:p>
                      <a:pPr marL="342900" lvl="0" indent="-342900">
                        <a:buFont typeface="Symbol" panose="05050102010706020507" pitchFamily="18" charset="2"/>
                        <a:buChar char=""/>
                      </a:pPr>
                      <a:r>
                        <a:rPr lang="en-US" sz="1200" dirty="0">
                          <a:solidFill>
                            <a:schemeClr val="tx1"/>
                          </a:solidFill>
                          <a:effectLst/>
                        </a:rPr>
                        <a:t>Approved </a:t>
                      </a:r>
                    </a:p>
                    <a:p>
                      <a:pPr marL="342900" lvl="0" indent="-342900">
                        <a:buFont typeface="Symbol" panose="05050102010706020507" pitchFamily="18" charset="2"/>
                        <a:buChar char=""/>
                      </a:pPr>
                      <a:r>
                        <a:rPr lang="en-US" sz="1200" dirty="0">
                          <a:solidFill>
                            <a:schemeClr val="tx1"/>
                          </a:solidFill>
                          <a:effectLst/>
                        </a:rPr>
                        <a:t>Declined</a:t>
                      </a:r>
                      <a:endParaRPr lang="en-US" sz="12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600" b="1" dirty="0">
                          <a:solidFill>
                            <a:schemeClr val="tx1"/>
                          </a:solidFill>
                          <a:effectLst/>
                        </a:rPr>
                        <a:t>REVIEW/SIGN LOAN CONTRACT</a:t>
                      </a:r>
                      <a:endParaRPr lang="en-US" sz="1600" b="1" dirty="0">
                        <a:solidFill>
                          <a:schemeClr val="tx1"/>
                        </a:solidFill>
                        <a:effectLst/>
                      </a:endParaRPr>
                    </a:p>
                    <a:p>
                      <a:pPr marL="342900" lvl="0" indent="-342900">
                        <a:buFont typeface="Symbol" panose="05050102010706020507" pitchFamily="18" charset="2"/>
                        <a:buChar char=""/>
                      </a:pPr>
                      <a:r>
                        <a:rPr lang="en-US" sz="1200" dirty="0" smtClean="0">
                          <a:solidFill>
                            <a:schemeClr val="tx1"/>
                          </a:solidFill>
                          <a:effectLst/>
                        </a:rPr>
                        <a:t>Meet</a:t>
                      </a:r>
                      <a:r>
                        <a:rPr lang="en-US" sz="1200" baseline="0" dirty="0" smtClean="0">
                          <a:solidFill>
                            <a:schemeClr val="tx1"/>
                          </a:solidFill>
                          <a:effectLst/>
                        </a:rPr>
                        <a:t> Lending Sales Officer</a:t>
                      </a:r>
                      <a:endParaRPr lang="en-US" sz="1200" dirty="0">
                        <a:solidFill>
                          <a:schemeClr val="tx1"/>
                        </a:solidFill>
                        <a:effectLst/>
                      </a:endParaRPr>
                    </a:p>
                    <a:p>
                      <a:pPr marL="342900" lvl="0" indent="-342900">
                        <a:buFont typeface="Symbol" panose="05050102010706020507" pitchFamily="18" charset="2"/>
                        <a:buChar char=""/>
                      </a:pPr>
                      <a:r>
                        <a:rPr lang="en-US" sz="1200" dirty="0">
                          <a:solidFill>
                            <a:schemeClr val="tx1"/>
                          </a:solidFill>
                          <a:effectLst/>
                        </a:rPr>
                        <a:t>Mortgage Loan Contract</a:t>
                      </a:r>
                      <a:endParaRPr lang="en-US" sz="12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96614351"/>
                  </a:ext>
                </a:extLst>
              </a:tr>
              <a:tr h="1291129">
                <a:tc>
                  <a:txBody>
                    <a:bodyPr/>
                    <a:lstStyle/>
                    <a:p>
                      <a:pPr>
                        <a:lnSpc>
                          <a:spcPct val="107000"/>
                        </a:lnSpc>
                        <a:spcAft>
                          <a:spcPts val="0"/>
                        </a:spcAft>
                      </a:pPr>
                      <a:r>
                        <a:rPr lang="en-AU" sz="1600" b="1" dirty="0">
                          <a:solidFill>
                            <a:schemeClr val="tx1"/>
                          </a:solidFill>
                          <a:effectLst/>
                        </a:rPr>
                        <a:t>CONVEYANCING &amp; SETTLEMENT</a:t>
                      </a:r>
                      <a:endParaRPr lang="en-US" sz="1600" b="1" dirty="0">
                        <a:solidFill>
                          <a:schemeClr val="tx1"/>
                        </a:solidFill>
                        <a:effectLst/>
                      </a:endParaRPr>
                    </a:p>
                    <a:p>
                      <a:pPr marL="342900" lvl="0" indent="-342900">
                        <a:buFont typeface="Symbol" panose="05050102010706020507" pitchFamily="18" charset="2"/>
                        <a:buChar char=""/>
                      </a:pPr>
                      <a:r>
                        <a:rPr lang="en-US" sz="1200" b="0" dirty="0">
                          <a:solidFill>
                            <a:schemeClr val="tx1"/>
                          </a:solidFill>
                          <a:effectLst/>
                        </a:rPr>
                        <a:t>Title Search</a:t>
                      </a:r>
                    </a:p>
                    <a:p>
                      <a:pPr marL="342900" lvl="0" indent="-342900">
                        <a:buFont typeface="Symbol" panose="05050102010706020507" pitchFamily="18" charset="2"/>
                        <a:buChar char=""/>
                      </a:pPr>
                      <a:r>
                        <a:rPr lang="en-US" sz="1200" b="0" dirty="0">
                          <a:solidFill>
                            <a:schemeClr val="tx1"/>
                          </a:solidFill>
                          <a:effectLst/>
                        </a:rPr>
                        <a:t>Valuation</a:t>
                      </a:r>
                    </a:p>
                    <a:p>
                      <a:pPr marL="342900" lvl="0" indent="-342900">
                        <a:buFont typeface="Symbol" panose="05050102010706020507" pitchFamily="18" charset="2"/>
                        <a:buChar char=""/>
                      </a:pPr>
                      <a:r>
                        <a:rPr lang="en-US" sz="1200" b="0" dirty="0">
                          <a:solidFill>
                            <a:schemeClr val="tx1"/>
                          </a:solidFill>
                          <a:effectLst/>
                        </a:rPr>
                        <a:t>Insurance</a:t>
                      </a:r>
                    </a:p>
                    <a:p>
                      <a:pPr marL="342900" lvl="0" indent="-342900">
                        <a:buFont typeface="Symbol" panose="05050102010706020507" pitchFamily="18" charset="2"/>
                        <a:buChar char=""/>
                      </a:pPr>
                      <a:r>
                        <a:rPr lang="en-US" sz="1200" b="0" dirty="0">
                          <a:solidFill>
                            <a:schemeClr val="tx1"/>
                          </a:solidFill>
                          <a:effectLst/>
                        </a:rPr>
                        <a:t>Stamp Duty</a:t>
                      </a:r>
                      <a:endParaRPr lang="en-US" sz="12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600" b="1" dirty="0">
                          <a:solidFill>
                            <a:schemeClr val="tx1"/>
                          </a:solidFill>
                          <a:effectLst/>
                        </a:rPr>
                        <a:t>MONEY IN THE ACCOUNT</a:t>
                      </a:r>
                      <a:endParaRPr lang="en-US" sz="1600" b="1" dirty="0">
                        <a:solidFill>
                          <a:schemeClr val="tx1"/>
                        </a:solidFill>
                        <a:effectLst/>
                      </a:endParaRPr>
                    </a:p>
                    <a:p>
                      <a:pPr marL="342900" lvl="0" indent="-342900">
                        <a:buFont typeface="Symbol" panose="05050102010706020507" pitchFamily="18" charset="2"/>
                        <a:buChar char=""/>
                      </a:pPr>
                      <a:r>
                        <a:rPr lang="en-US" sz="1200" dirty="0">
                          <a:solidFill>
                            <a:schemeClr val="tx1"/>
                          </a:solidFill>
                          <a:effectLst/>
                        </a:rPr>
                        <a:t>Settlement</a:t>
                      </a:r>
                    </a:p>
                    <a:p>
                      <a:pPr marL="342900" lvl="0" indent="-342900">
                        <a:buFont typeface="Symbol" panose="05050102010706020507" pitchFamily="18" charset="2"/>
                        <a:buChar char=""/>
                      </a:pPr>
                      <a:r>
                        <a:rPr lang="en-US" sz="1200" dirty="0">
                          <a:solidFill>
                            <a:schemeClr val="tx1"/>
                          </a:solidFill>
                          <a:effectLst/>
                        </a:rPr>
                        <a:t>Funding - 48 hours</a:t>
                      </a:r>
                      <a:endParaRPr lang="en-US" sz="12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tc>
                  <a:txBody>
                    <a:bodyPr/>
                    <a:lstStyle/>
                    <a:p>
                      <a:pPr>
                        <a:lnSpc>
                          <a:spcPct val="107000"/>
                        </a:lnSpc>
                        <a:spcAft>
                          <a:spcPts val="0"/>
                        </a:spcAft>
                      </a:pPr>
                      <a:r>
                        <a:rPr lang="en-AU" sz="1000" dirty="0">
                          <a:solidFill>
                            <a:schemeClr val="tx1"/>
                          </a:solidFill>
                          <a:effectLst/>
                        </a:rPr>
                        <a:t> </a:t>
                      </a:r>
                      <a:endParaRPr lang="en-AU" sz="1000" dirty="0" smtClean="0">
                        <a:solidFill>
                          <a:schemeClr val="tx1"/>
                        </a:solidFill>
                        <a:effectLst/>
                      </a:endParaRPr>
                    </a:p>
                    <a:p>
                      <a:pPr>
                        <a:lnSpc>
                          <a:spcPct val="107000"/>
                        </a:lnSpc>
                        <a:spcAft>
                          <a:spcPts val="0"/>
                        </a:spcAft>
                      </a:pPr>
                      <a:endParaRPr lang="en-AU" sz="1000" b="1" dirty="0" smtClean="0">
                        <a:solidFill>
                          <a:schemeClr val="tx1"/>
                        </a:solidFill>
                        <a:effectLst/>
                      </a:endParaRPr>
                    </a:p>
                    <a:p>
                      <a:pPr>
                        <a:lnSpc>
                          <a:spcPct val="107000"/>
                        </a:lnSpc>
                        <a:spcAft>
                          <a:spcPts val="0"/>
                        </a:spcAft>
                      </a:pPr>
                      <a:endParaRPr lang="en-AU" sz="1000" b="1" dirty="0" smtClean="0">
                        <a:solidFill>
                          <a:schemeClr val="tx1"/>
                        </a:solidFill>
                        <a:effectLst/>
                      </a:endParaRPr>
                    </a:p>
                    <a:p>
                      <a:pPr>
                        <a:lnSpc>
                          <a:spcPct val="107000"/>
                        </a:lnSpc>
                        <a:spcAft>
                          <a:spcPts val="0"/>
                        </a:spcAft>
                      </a:pPr>
                      <a:r>
                        <a:rPr lang="en-AU" sz="1000" b="1" dirty="0" smtClean="0">
                          <a:solidFill>
                            <a:schemeClr val="tx1"/>
                          </a:solidFill>
                          <a:effectLst/>
                        </a:rPr>
                        <a:t>Annual Outgoing</a:t>
                      </a:r>
                      <a:r>
                        <a:rPr lang="en-AU" sz="1000" b="1" baseline="0" dirty="0" smtClean="0">
                          <a:solidFill>
                            <a:schemeClr val="tx1"/>
                          </a:solidFill>
                          <a:effectLst/>
                        </a:rPr>
                        <a:t> to be continued after settlement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3627137232"/>
                  </a:ext>
                </a:extLst>
              </a:tr>
            </a:tbl>
          </a:graphicData>
        </a:graphic>
      </p:graphicFrame>
      <p:sp>
        <p:nvSpPr>
          <p:cNvPr id="5" name="Rectangle 4"/>
          <p:cNvSpPr/>
          <p:nvPr/>
        </p:nvSpPr>
        <p:spPr>
          <a:xfrm>
            <a:off x="8477956" y="6355644"/>
            <a:ext cx="541866" cy="369332"/>
          </a:xfrm>
          <a:prstGeom prst="rect">
            <a:avLst/>
          </a:prstGeom>
        </p:spPr>
        <p:txBody>
          <a:bodyPr wrap="square">
            <a:spAutoFit/>
          </a:bodyPr>
          <a:lstStyle/>
          <a:p>
            <a:r>
              <a:rPr lang="en-US" b="1" dirty="0" smtClean="0"/>
              <a:t>15</a:t>
            </a:r>
            <a:endParaRPr lang="en-US" b="1" dirty="0"/>
          </a:p>
        </p:txBody>
      </p:sp>
    </p:spTree>
    <p:extLst>
      <p:ext uri="{BB962C8B-B14F-4D97-AF65-F5344CB8AC3E}">
        <p14:creationId xmlns:p14="http://schemas.microsoft.com/office/powerpoint/2010/main" val="2594783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588" y="374073"/>
            <a:ext cx="7886700" cy="739832"/>
          </a:xfrm>
        </p:spPr>
        <p:txBody>
          <a:bodyPr>
            <a:normAutofit/>
          </a:bodyPr>
          <a:lstStyle/>
          <a:p>
            <a:r>
              <a:rPr lang="en-US" sz="2400" b="1" dirty="0" smtClean="0"/>
              <a:t>Approved Panel  of Valuers</a:t>
            </a:r>
            <a:endParaRPr lang="en-US" sz="2400" b="1" dirty="0"/>
          </a:p>
        </p:txBody>
      </p:sp>
      <p:sp>
        <p:nvSpPr>
          <p:cNvPr id="7" name="TextBox 6"/>
          <p:cNvSpPr txBox="1"/>
          <p:nvPr/>
        </p:nvSpPr>
        <p:spPr>
          <a:xfrm>
            <a:off x="653588" y="1408057"/>
            <a:ext cx="5621154" cy="369332"/>
          </a:xfrm>
          <a:prstGeom prst="rect">
            <a:avLst/>
          </a:prstGeom>
          <a:noFill/>
        </p:spPr>
        <p:txBody>
          <a:bodyPr wrap="none" rtlCol="0">
            <a:spAutoFit/>
          </a:bodyPr>
          <a:lstStyle/>
          <a:p>
            <a:r>
              <a:rPr lang="en-US" dirty="0" smtClean="0"/>
              <a:t>Bank (BSP) only accepts the following valuers listed below;</a:t>
            </a:r>
            <a:endParaRPr lang="en-US" dirty="0"/>
          </a:p>
        </p:txBody>
      </p:sp>
      <p:sp>
        <p:nvSpPr>
          <p:cNvPr id="9" name="TextBox 8"/>
          <p:cNvSpPr txBox="1"/>
          <p:nvPr/>
        </p:nvSpPr>
        <p:spPr>
          <a:xfrm>
            <a:off x="8379229" y="6261016"/>
            <a:ext cx="1301755" cy="461665"/>
          </a:xfrm>
          <a:prstGeom prst="rect">
            <a:avLst/>
          </a:prstGeom>
          <a:noFill/>
        </p:spPr>
        <p:txBody>
          <a:bodyPr wrap="square" rtlCol="0">
            <a:spAutoFit/>
          </a:bodyPr>
          <a:lstStyle/>
          <a:p>
            <a:r>
              <a:rPr lang="en-US" sz="2400" b="1" dirty="0" smtClean="0"/>
              <a:t>16</a:t>
            </a:r>
            <a:endParaRPr lang="en-US" sz="2400" b="1"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144" y="2004163"/>
            <a:ext cx="7767205" cy="1736563"/>
          </a:xfrm>
          <a:prstGeom prst="rect">
            <a:avLst/>
          </a:prstGeom>
          <a:noFill/>
          <a:ln>
            <a:noFill/>
          </a:ln>
        </p:spPr>
      </p:pic>
    </p:spTree>
    <p:extLst>
      <p:ext uri="{BB962C8B-B14F-4D97-AF65-F5344CB8AC3E}">
        <p14:creationId xmlns:p14="http://schemas.microsoft.com/office/powerpoint/2010/main" val="3956704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65" y="266007"/>
            <a:ext cx="7886700" cy="706582"/>
          </a:xfrm>
        </p:spPr>
        <p:txBody>
          <a:bodyPr>
            <a:normAutofit/>
          </a:bodyPr>
          <a:lstStyle/>
          <a:p>
            <a:r>
              <a:rPr lang="en-US" sz="2400" b="1" dirty="0" smtClean="0"/>
              <a:t>Approved  Acceptable Insurers</a:t>
            </a:r>
            <a:endParaRPr lang="en-US" sz="2400" b="1" dirty="0"/>
          </a:p>
        </p:txBody>
      </p:sp>
      <p:sp>
        <p:nvSpPr>
          <p:cNvPr id="3" name="Content Placeholder 2"/>
          <p:cNvSpPr>
            <a:spLocks noGrp="1"/>
          </p:cNvSpPr>
          <p:nvPr>
            <p:ph idx="1"/>
          </p:nvPr>
        </p:nvSpPr>
        <p:spPr>
          <a:xfrm>
            <a:off x="628650" y="947651"/>
            <a:ext cx="7376506" cy="5120640"/>
          </a:xfrm>
        </p:spPr>
        <p:txBody>
          <a:bodyPr/>
          <a:lstStyle/>
          <a:p>
            <a:endParaRPr lang="en-US" dirty="0"/>
          </a:p>
        </p:txBody>
      </p:sp>
      <p:pic>
        <p:nvPicPr>
          <p:cNvPr id="4" name="Picture 3"/>
          <p:cNvPicPr>
            <a:picLocks noChangeAspect="1"/>
          </p:cNvPicPr>
          <p:nvPr/>
        </p:nvPicPr>
        <p:blipFill>
          <a:blip r:embed="rId2"/>
          <a:stretch>
            <a:fillRect/>
          </a:stretch>
        </p:blipFill>
        <p:spPr>
          <a:xfrm>
            <a:off x="585770" y="955963"/>
            <a:ext cx="7485888" cy="5036199"/>
          </a:xfrm>
          <a:prstGeom prst="rect">
            <a:avLst/>
          </a:prstGeom>
        </p:spPr>
      </p:pic>
      <p:sp>
        <p:nvSpPr>
          <p:cNvPr id="6" name="TextBox 5"/>
          <p:cNvSpPr txBox="1"/>
          <p:nvPr/>
        </p:nvSpPr>
        <p:spPr>
          <a:xfrm>
            <a:off x="8429106" y="6294796"/>
            <a:ext cx="490450" cy="400110"/>
          </a:xfrm>
          <a:prstGeom prst="rect">
            <a:avLst/>
          </a:prstGeom>
          <a:noFill/>
        </p:spPr>
        <p:txBody>
          <a:bodyPr wrap="square" rtlCol="0">
            <a:spAutoFit/>
          </a:bodyPr>
          <a:lstStyle/>
          <a:p>
            <a:r>
              <a:rPr lang="en-US" sz="2000" b="1" dirty="0" smtClean="0"/>
              <a:t>17</a:t>
            </a:r>
            <a:endParaRPr lang="en-US" sz="2000" b="1" dirty="0"/>
          </a:p>
        </p:txBody>
      </p:sp>
    </p:spTree>
    <p:extLst>
      <p:ext uri="{BB962C8B-B14F-4D97-AF65-F5344CB8AC3E}">
        <p14:creationId xmlns:p14="http://schemas.microsoft.com/office/powerpoint/2010/main" val="2197414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365127"/>
            <a:ext cx="8041525" cy="848532"/>
          </a:xfrm>
        </p:spPr>
        <p:txBody>
          <a:bodyPr>
            <a:normAutofit/>
          </a:bodyPr>
          <a:lstStyle/>
          <a:p>
            <a:r>
              <a:rPr lang="en-US" sz="2400" b="1" dirty="0" smtClean="0"/>
              <a:t>BSP KEY CONTACTS</a:t>
            </a:r>
            <a:endParaRPr lang="en-US" sz="2400" b="1" dirty="0"/>
          </a:p>
        </p:txBody>
      </p:sp>
      <p:sp>
        <p:nvSpPr>
          <p:cNvPr id="3" name="Slide Number Placeholder 2"/>
          <p:cNvSpPr>
            <a:spLocks noGrp="1"/>
          </p:cNvSpPr>
          <p:nvPr>
            <p:ph type="sldNum" sz="quarter" idx="12"/>
          </p:nvPr>
        </p:nvSpPr>
        <p:spPr>
          <a:xfrm>
            <a:off x="6457949" y="6356351"/>
            <a:ext cx="2461607" cy="365125"/>
          </a:xfrm>
        </p:spPr>
        <p:txBody>
          <a:bodyPr/>
          <a:lstStyle/>
          <a:p>
            <a:fld id="{2417B8FA-2777-4D89-98CC-0E968089F2F1}" type="slidenum">
              <a:rPr lang="en-AU" sz="2400" b="1" smtClean="0">
                <a:solidFill>
                  <a:schemeClr val="tx1"/>
                </a:solidFill>
              </a:rPr>
              <a:pPr/>
              <a:t>18</a:t>
            </a:fld>
            <a:endParaRPr lang="en-AU" sz="2400" b="1" dirty="0">
              <a:solidFill>
                <a:schemeClr val="tx1"/>
              </a:solidFill>
            </a:endParaRPr>
          </a:p>
        </p:txBody>
      </p:sp>
      <p:graphicFrame>
        <p:nvGraphicFramePr>
          <p:cNvPr id="5" name="Content Placeholder 11"/>
          <p:cNvGraphicFramePr>
            <a:graphicFrameLocks/>
          </p:cNvGraphicFramePr>
          <p:nvPr>
            <p:extLst>
              <p:ext uri="{D42A27DB-BD31-4B8C-83A1-F6EECF244321}">
                <p14:modId xmlns:p14="http://schemas.microsoft.com/office/powerpoint/2010/main" val="3276293777"/>
              </p:ext>
            </p:extLst>
          </p:nvPr>
        </p:nvGraphicFramePr>
        <p:xfrm>
          <a:off x="473825" y="961317"/>
          <a:ext cx="8104909" cy="5804454"/>
        </p:xfrm>
        <a:graphic>
          <a:graphicData uri="http://schemas.openxmlformats.org/drawingml/2006/table">
            <a:tbl>
              <a:tblPr firstRow="1" bandRow="1">
                <a:tableStyleId>{0505E3EF-67EA-436B-97B2-0124C06EBD24}</a:tableStyleId>
              </a:tblPr>
              <a:tblGrid>
                <a:gridCol w="1242958">
                  <a:extLst>
                    <a:ext uri="{9D8B030D-6E8A-4147-A177-3AD203B41FA5}">
                      <a16:colId xmlns:a16="http://schemas.microsoft.com/office/drawing/2014/main" val="20000"/>
                    </a:ext>
                  </a:extLst>
                </a:gridCol>
                <a:gridCol w="3226122">
                  <a:extLst>
                    <a:ext uri="{9D8B030D-6E8A-4147-A177-3AD203B41FA5}">
                      <a16:colId xmlns:a16="http://schemas.microsoft.com/office/drawing/2014/main" val="20001"/>
                    </a:ext>
                  </a:extLst>
                </a:gridCol>
                <a:gridCol w="3635829">
                  <a:extLst>
                    <a:ext uri="{9D8B030D-6E8A-4147-A177-3AD203B41FA5}">
                      <a16:colId xmlns:a16="http://schemas.microsoft.com/office/drawing/2014/main" val="20002"/>
                    </a:ext>
                  </a:extLst>
                </a:gridCol>
              </a:tblGrid>
              <a:tr h="1637344">
                <a:tc rowSpan="2">
                  <a:txBody>
                    <a:bodyPr/>
                    <a:lstStyle/>
                    <a:p>
                      <a:pPr algn="ctr"/>
                      <a:r>
                        <a:rPr lang="en-AU" sz="1600" dirty="0" smtClean="0"/>
                        <a:t>Retail Team</a:t>
                      </a:r>
                      <a:endParaRPr lang="en-AU" sz="1600" b="1" dirty="0">
                        <a:solidFill>
                          <a:schemeClr val="tx1"/>
                        </a:solidFill>
                        <a:latin typeface="+mj-lt"/>
                        <a:cs typeface="Tahoma" pitchFamily="34" charset="0"/>
                      </a:endParaRPr>
                    </a:p>
                  </a:txBody>
                  <a:tcPr marL="91451" marR="91451" marT="45683" marB="45683"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AU" sz="1600" b="1" i="0" u="none" strike="noStrike" kern="1200" cap="none" spc="0" normalizeH="0" baseline="0" noProof="0" dirty="0" smtClean="0">
                          <a:ln>
                            <a:noFill/>
                          </a:ln>
                          <a:solidFill>
                            <a:prstClr val="black"/>
                          </a:solidFill>
                          <a:effectLst/>
                          <a:uLnTx/>
                          <a:uFillTx/>
                          <a:latin typeface="+mn-lt"/>
                          <a:ea typeface="+mn-ea"/>
                          <a:cs typeface="+mn-cs"/>
                        </a:rPr>
                        <a:t>Salome Ban (Ms)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AU" sz="1600" b="0" i="0" u="none" strike="noStrike" kern="1200" cap="none" spc="0" normalizeH="0" baseline="0" noProof="0" smtClean="0">
                          <a:ln>
                            <a:noFill/>
                          </a:ln>
                          <a:solidFill>
                            <a:prstClr val="black"/>
                          </a:solidFill>
                          <a:effectLst/>
                          <a:uLnTx/>
                          <a:uFillTx/>
                          <a:latin typeface="+mn-lt"/>
                          <a:ea typeface="+mn-ea"/>
                          <a:cs typeface="+mn-cs"/>
                        </a:rPr>
                        <a:t>Branch Manager</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AU" sz="1600" b="0" i="0" u="none" strike="noStrike" kern="1200" cap="none" spc="0" normalizeH="0" baseline="0" noProof="0" smtClean="0">
                          <a:ln>
                            <a:noFill/>
                          </a:ln>
                          <a:solidFill>
                            <a:prstClr val="black"/>
                          </a:solidFill>
                          <a:effectLst/>
                          <a:uLnTx/>
                          <a:uFillTx/>
                          <a:latin typeface="+mn-lt"/>
                          <a:ea typeface="+mn-ea"/>
                          <a:cs typeface="+mn-cs"/>
                        </a:rPr>
                        <a:t>Boroko</a:t>
                      </a:r>
                      <a:r>
                        <a:rPr kumimoji="0" lang="en-AU" sz="1600" b="0" i="0" u="none" strike="noStrike" kern="1200" cap="none" spc="0" normalizeH="0" baseline="0" noProof="0" dirty="0" smtClean="0">
                          <a:ln>
                            <a:noFill/>
                          </a:ln>
                          <a:solidFill>
                            <a:prstClr val="black"/>
                          </a:solidFill>
                          <a:effectLst/>
                          <a:uLnTx/>
                          <a:uFillTx/>
                          <a:latin typeface="+mn-lt"/>
                          <a:ea typeface="+mn-ea"/>
                          <a:cs typeface="+mn-cs"/>
                        </a:rPr>
                        <a:t> Lending Centre</a:t>
                      </a:r>
                      <a:endParaRPr kumimoji="0" lang="en-AU" sz="16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AU" sz="1600" b="1" i="0" u="none" strike="noStrike" kern="1200" cap="none" spc="0" normalizeH="0" baseline="0" noProof="0" dirty="0" smtClean="0">
                          <a:ln>
                            <a:noFill/>
                          </a:ln>
                          <a:solidFill>
                            <a:prstClr val="black"/>
                          </a:solidFill>
                          <a:effectLst/>
                          <a:uLnTx/>
                          <a:uFillTx/>
                          <a:latin typeface="+mn-lt"/>
                          <a:ea typeface="+mn-ea"/>
                          <a:cs typeface="+mn-cs"/>
                        </a:rPr>
                        <a:t>Tel:</a:t>
                      </a:r>
                      <a:r>
                        <a:rPr kumimoji="0" lang="en-AU" sz="1600" b="0" i="0" u="none" strike="noStrike" kern="1200" cap="none" spc="0" normalizeH="0" baseline="0" noProof="0" dirty="0" smtClean="0">
                          <a:ln>
                            <a:noFill/>
                          </a:ln>
                          <a:solidFill>
                            <a:prstClr val="black"/>
                          </a:solidFill>
                          <a:effectLst/>
                          <a:uLnTx/>
                          <a:uFillTx/>
                          <a:latin typeface="+mn-lt"/>
                          <a:ea typeface="+mn-ea"/>
                          <a:cs typeface="+mn-cs"/>
                        </a:rPr>
                        <a:t> +675 305 7723</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AU" sz="1600" b="0" i="0" u="none" strike="noStrike" kern="1200" cap="none" spc="0" normalizeH="0" baseline="0" noProof="0" dirty="0" smtClean="0">
                          <a:ln>
                            <a:noFill/>
                          </a:ln>
                          <a:solidFill>
                            <a:prstClr val="black"/>
                          </a:solidFill>
                          <a:effectLst/>
                          <a:uLnTx/>
                          <a:uFillTx/>
                          <a:latin typeface="+mn-lt"/>
                          <a:ea typeface="+mn-ea"/>
                          <a:cs typeface="+mn-cs"/>
                        </a:rPr>
                        <a:t>CUG: 7091 7224</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AU" sz="1600" b="1" i="0" u="none" strike="noStrike" kern="1200" cap="none" spc="0" normalizeH="0" baseline="0" noProof="0" dirty="0" smtClean="0">
                          <a:ln>
                            <a:noFill/>
                          </a:ln>
                          <a:solidFill>
                            <a:prstClr val="black"/>
                          </a:solidFill>
                          <a:effectLst/>
                          <a:uLnTx/>
                          <a:uFillTx/>
                          <a:latin typeface="+mn-lt"/>
                          <a:ea typeface="+mn-ea"/>
                          <a:cs typeface="+mn-cs"/>
                        </a:rPr>
                        <a:t>Email:</a:t>
                      </a:r>
                      <a:r>
                        <a:rPr kumimoji="0" lang="en-AU"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AU" sz="1600" b="0" i="0" u="none" strike="noStrike" kern="1200" cap="none" spc="0" normalizeH="0" baseline="0" noProof="0" dirty="0" smtClean="0">
                          <a:ln>
                            <a:noFill/>
                          </a:ln>
                          <a:solidFill>
                            <a:prstClr val="black"/>
                          </a:solidFill>
                          <a:effectLst/>
                          <a:uLnTx/>
                          <a:uFillTx/>
                          <a:latin typeface="+mn-lt"/>
                          <a:ea typeface="+mn-ea"/>
                          <a:cs typeface="+mn-cs"/>
                          <a:hlinkClick r:id="rId3"/>
                        </a:rPr>
                        <a:t>SBan@bsp.com.pg</a:t>
                      </a:r>
                      <a:endParaRPr kumimoji="0" lang="en-AU" sz="1600" b="0" i="0" u="none" strike="noStrike" kern="1200" cap="none" spc="0" normalizeH="0" baseline="0" noProof="0" dirty="0" smtClean="0">
                        <a:ln>
                          <a:noFill/>
                        </a:ln>
                        <a:solidFill>
                          <a:prstClr val="black"/>
                        </a:solidFill>
                        <a:effectLst/>
                        <a:uLnTx/>
                        <a:uFillTx/>
                        <a:latin typeface="+mn-lt"/>
                        <a:ea typeface="+mn-ea"/>
                        <a:cs typeface="+mn-cs"/>
                      </a:endParaRPr>
                    </a:p>
                  </a:txBody>
                  <a:tcPr marL="91451" marR="91451" marT="45683" marB="45683"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Stanislaus Mu’uh (</a:t>
                      </a:r>
                      <a:r>
                        <a:rPr kumimoji="0" lang="en-US" sz="1600" b="1" i="0" u="none" strike="noStrike" kern="1200" cap="none" spc="0" normalizeH="0" baseline="0" noProof="0" dirty="0" err="1" smtClean="0">
                          <a:ln>
                            <a:noFill/>
                          </a:ln>
                          <a:solidFill>
                            <a:prstClr val="black"/>
                          </a:solidFill>
                          <a:effectLst/>
                          <a:uLnTx/>
                          <a:uFillTx/>
                          <a:latin typeface="+mn-lt"/>
                          <a:ea typeface="+mn-ea"/>
                          <a:cs typeface="+mn-cs"/>
                        </a:rPr>
                        <a:t>Mr</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Assistant </a:t>
                      </a:r>
                      <a:r>
                        <a:rPr kumimoji="0" lang="en-AU" sz="1600" b="0" i="0" u="none" strike="noStrike" kern="1200" cap="none" spc="0" normalizeH="0" baseline="0" noProof="0" dirty="0" smtClean="0">
                          <a:ln>
                            <a:noFill/>
                          </a:ln>
                          <a:solidFill>
                            <a:prstClr val="black"/>
                          </a:solidFill>
                          <a:effectLst/>
                          <a:uLnTx/>
                          <a:uFillTx/>
                          <a:latin typeface="+mn-lt"/>
                          <a:ea typeface="+mn-ea"/>
                          <a:cs typeface="+mn-cs"/>
                        </a:rPr>
                        <a:t>Home Loan Coordinator </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Tel:</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+675 305 6367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CUG: +675 703 11462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Email: </a:t>
                      </a:r>
                      <a:r>
                        <a:rPr kumimoji="0" lang="en-US"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S</a:t>
                      </a:r>
                      <a:r>
                        <a:rPr kumimoji="0" lang="en-US" sz="1600" b="1" i="0" u="sng" strike="noStrike" kern="1200" cap="none" spc="0" normalizeH="0" baseline="0" noProof="0" dirty="0" smtClean="0">
                          <a:ln>
                            <a:noFill/>
                          </a:ln>
                          <a:solidFill>
                            <a:schemeClr val="accent1">
                              <a:lumMod val="75000"/>
                            </a:schemeClr>
                          </a:solidFill>
                          <a:effectLst/>
                          <a:uLnTx/>
                          <a:uFillTx/>
                          <a:latin typeface="+mn-lt"/>
                          <a:ea typeface="+mn-ea"/>
                          <a:cs typeface="+mn-cs"/>
                          <a:hlinkClick r:id="rId4"/>
                        </a:rPr>
                        <a:t>m</a:t>
                      </a:r>
                      <a:r>
                        <a:rPr kumimoji="0" lang="en-US" sz="1600" b="1" i="0" u="sng" strike="noStrike" kern="1200" cap="none" spc="0" normalizeH="0" baseline="0" noProof="0" dirty="0" smtClean="0">
                          <a:ln>
                            <a:noFill/>
                          </a:ln>
                          <a:solidFill>
                            <a:schemeClr val="accent1">
                              <a:lumMod val="75000"/>
                            </a:schemeClr>
                          </a:solidFill>
                          <a:effectLst/>
                          <a:uLnTx/>
                          <a:uFillTx/>
                          <a:latin typeface="+mn-lt"/>
                          <a:ea typeface="+mn-ea"/>
                          <a:cs typeface="+mn-cs"/>
                        </a:rPr>
                        <a:t>u</a:t>
                      </a:r>
                      <a:r>
                        <a:rPr kumimoji="0" lang="en-US" sz="1600" b="1" i="0" u="sng" strike="noStrike" kern="1200" cap="none" spc="0" normalizeH="0" baseline="0" noProof="0" dirty="0" smtClean="0">
                          <a:ln>
                            <a:noFill/>
                          </a:ln>
                          <a:solidFill>
                            <a:schemeClr val="accent1">
                              <a:lumMod val="75000"/>
                            </a:schemeClr>
                          </a:solidFill>
                          <a:effectLst/>
                          <a:uLnTx/>
                          <a:uFillTx/>
                          <a:latin typeface="+mn-lt"/>
                          <a:ea typeface="+mn-ea"/>
                          <a:cs typeface="+mn-cs"/>
                          <a:hlinkClick r:id="rId4"/>
                        </a:rPr>
                        <a:t>’uh</a:t>
                      </a:r>
                      <a:r>
                        <a:rPr kumimoji="0" lang="en-US" sz="1600" b="0" i="0" u="sng" strike="noStrike" kern="1200" cap="none" spc="0" normalizeH="0" baseline="0" noProof="0" dirty="0" smtClean="0">
                          <a:ln>
                            <a:noFill/>
                          </a:ln>
                          <a:solidFill>
                            <a:schemeClr val="accent1">
                              <a:lumMod val="75000"/>
                            </a:schemeClr>
                          </a:solidFill>
                          <a:effectLst/>
                          <a:uLnTx/>
                          <a:uFillTx/>
                          <a:latin typeface="+mn-lt"/>
                          <a:ea typeface="+mn-ea"/>
                          <a:cs typeface="+mn-cs"/>
                          <a:hlinkClick r:id="rId4"/>
                        </a:rPr>
                        <a:t>@bsp.com.p</a:t>
                      </a:r>
                      <a:r>
                        <a:rPr kumimoji="0" lang="en-US" sz="1600" b="0" i="0" u="sng" strike="noStrike" kern="1200" cap="none" spc="0" normalizeH="0" baseline="0" noProof="0" dirty="0" smtClean="0">
                          <a:ln>
                            <a:noFill/>
                          </a:ln>
                          <a:solidFill>
                            <a:srgbClr val="FF0000"/>
                          </a:solidFill>
                          <a:effectLst/>
                          <a:uLnTx/>
                          <a:uFillTx/>
                          <a:latin typeface="+mn-lt"/>
                          <a:ea typeface="+mn-ea"/>
                          <a:cs typeface="+mn-cs"/>
                          <a:hlinkClick r:id="rId4"/>
                        </a:rPr>
                        <a:t>g</a:t>
                      </a:r>
                      <a:endParaRPr kumimoji="0" lang="en-US" sz="1600" b="0" i="0" u="sng" strike="noStrike" kern="1200" cap="none" spc="0" normalizeH="0" baseline="0" noProof="0" dirty="0" smtClean="0">
                        <a:ln>
                          <a:noFill/>
                        </a:ln>
                        <a:solidFill>
                          <a:srgbClr val="FF0000"/>
                        </a:solidFill>
                        <a:effectLst/>
                        <a:uLnTx/>
                        <a:uFillTx/>
                        <a:latin typeface="+mn-lt"/>
                        <a:ea typeface="+mn-ea"/>
                        <a:cs typeface="+mn-cs"/>
                      </a:endParaRPr>
                    </a:p>
                  </a:txBody>
                  <a:tcPr marL="91451" marR="91451" marT="45683" marB="45683" anchor="ctr">
                    <a:solidFill>
                      <a:schemeClr val="accent6">
                        <a:lumMod val="20000"/>
                        <a:lumOff val="80000"/>
                      </a:schemeClr>
                    </a:solidFill>
                  </a:tcPr>
                </a:tc>
                <a:extLst>
                  <a:ext uri="{0D108BD9-81ED-4DB2-BD59-A6C34878D82A}">
                    <a16:rowId xmlns:a16="http://schemas.microsoft.com/office/drawing/2014/main" val="4061725808"/>
                  </a:ext>
                </a:extLst>
              </a:tr>
              <a:tr h="1637344">
                <a:tc vMerge="1">
                  <a:txBody>
                    <a:bodyPr/>
                    <a:lstStyle/>
                    <a:p>
                      <a:pPr algn="ctr"/>
                      <a:endParaRPr lang="en-AU" sz="1600" b="1" dirty="0">
                        <a:solidFill>
                          <a:schemeClr val="tx1"/>
                        </a:solidFill>
                        <a:latin typeface="+mj-lt"/>
                        <a:cs typeface="Tahoma" pitchFamily="34" charset="0"/>
                      </a:endParaRPr>
                    </a:p>
                  </a:txBody>
                  <a:tcPr marL="91451" marR="91451" marT="45683" marB="45683" anchor="ct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Helen </a:t>
                      </a:r>
                      <a:r>
                        <a:rPr kumimoji="0" lang="en-US" sz="1600" b="1" i="0" u="none" strike="noStrike" kern="1200" cap="none" spc="0" normalizeH="0" baseline="0" noProof="0" dirty="0" err="1" smtClean="0">
                          <a:ln>
                            <a:noFill/>
                          </a:ln>
                          <a:solidFill>
                            <a:prstClr val="black"/>
                          </a:solidFill>
                          <a:effectLst/>
                          <a:uLnTx/>
                          <a:uFillTx/>
                          <a:latin typeface="+mn-lt"/>
                          <a:ea typeface="+mn-ea"/>
                          <a:cs typeface="+mn-cs"/>
                        </a:rPr>
                        <a:t>Hau</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600" b="1" i="0" u="none" strike="noStrike" kern="1200" cap="none" spc="0" normalizeH="0" baseline="0" noProof="0" dirty="0" err="1" smtClean="0">
                          <a:ln>
                            <a:noFill/>
                          </a:ln>
                          <a:solidFill>
                            <a:prstClr val="black"/>
                          </a:solidFill>
                          <a:effectLst/>
                          <a:uLnTx/>
                          <a:uFillTx/>
                          <a:latin typeface="+mn-lt"/>
                          <a:ea typeface="+mn-ea"/>
                          <a:cs typeface="+mn-cs"/>
                        </a:rPr>
                        <a:t>Ms</a:t>
                      </a:r>
                      <a:r>
                        <a:rPr kumimoji="0" lang="en-US" sz="1600" b="1"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600" b="0" i="0" u="none" strike="noStrike" kern="1200" cap="none" spc="0" normalizeH="0" baseline="0" noProof="0" dirty="0" smtClean="0">
                          <a:ln>
                            <a:noFill/>
                          </a:ln>
                          <a:solidFill>
                            <a:prstClr val="black"/>
                          </a:solidFill>
                          <a:effectLst/>
                          <a:uLnTx/>
                          <a:uFillTx/>
                          <a:latin typeface="+mn-lt"/>
                          <a:ea typeface="+mn-ea"/>
                          <a:cs typeface="+mn-cs"/>
                        </a:rPr>
                        <a:t>Home Loan Coordinator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Retail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Tel:</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+675 305 7694</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CUG: +675 709 18 227</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Email: </a:t>
                      </a:r>
                      <a:r>
                        <a:rPr kumimoji="0" lang="en-US" sz="1600" b="0" i="0" u="sng" strike="noStrike" kern="1200" cap="none" spc="0" normalizeH="0" baseline="0" noProof="0" dirty="0" smtClean="0">
                          <a:ln>
                            <a:noFill/>
                          </a:ln>
                          <a:solidFill>
                            <a:srgbClr val="FF0000"/>
                          </a:solidFill>
                          <a:effectLst/>
                          <a:uLnTx/>
                          <a:uFillTx/>
                          <a:latin typeface="+mn-lt"/>
                          <a:ea typeface="+mn-ea"/>
                          <a:cs typeface="+mn-cs"/>
                          <a:hlinkClick r:id="rId5"/>
                        </a:rPr>
                        <a:t>HHau@bsp.com.pg</a:t>
                      </a:r>
                      <a:endParaRPr kumimoji="0" lang="en-US" sz="1600" b="0" i="0" u="sng" strike="noStrike" kern="1200" cap="none" spc="0" normalizeH="0" baseline="0" noProof="0" dirty="0" smtClean="0">
                        <a:ln>
                          <a:noFill/>
                        </a:ln>
                        <a:solidFill>
                          <a:srgbClr val="FF0000"/>
                        </a:solidFill>
                        <a:effectLst/>
                        <a:uLnTx/>
                        <a:uFillTx/>
                        <a:latin typeface="+mn-lt"/>
                        <a:ea typeface="+mn-ea"/>
                        <a:cs typeface="+mn-cs"/>
                      </a:endParaRPr>
                    </a:p>
                  </a:txBody>
                  <a:tcPr marL="91451" marR="91451" marT="45683" marB="45683" anchor="ctr">
                    <a:solidFill>
                      <a:schemeClr val="accent6">
                        <a:lumMod val="20000"/>
                        <a:lumOff val="80000"/>
                      </a:schemeClr>
                    </a:solidFill>
                  </a:tcPr>
                </a:tc>
                <a:tc>
                  <a:txBody>
                    <a:bodyPr/>
                    <a:lstStyle/>
                    <a:p>
                      <a:r>
                        <a:rPr lang="en-US" sz="1800" b="1" kern="1200" dirty="0" smtClean="0">
                          <a:solidFill>
                            <a:schemeClr val="dk1"/>
                          </a:solidFill>
                          <a:effectLst/>
                          <a:latin typeface="+mn-lt"/>
                          <a:ea typeface="+mn-ea"/>
                          <a:cs typeface="+mn-cs"/>
                        </a:rPr>
                        <a:t> </a:t>
                      </a:r>
                      <a:endParaRPr lang="en-US" sz="1800"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Marie Stella </a:t>
                      </a:r>
                      <a:r>
                        <a:rPr lang="en-US" sz="1800" b="1" kern="1200" dirty="0" err="1" smtClean="0">
                          <a:solidFill>
                            <a:schemeClr val="dk1"/>
                          </a:solidFill>
                          <a:effectLst/>
                          <a:latin typeface="+mn-lt"/>
                          <a:ea typeface="+mn-ea"/>
                          <a:cs typeface="+mn-cs"/>
                        </a:rPr>
                        <a:t>Airi</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Ms</a:t>
                      </a:r>
                      <a:r>
                        <a:rPr lang="en-US" sz="1800" b="1" kern="1200" dirty="0" smtClean="0">
                          <a:solidFill>
                            <a:schemeClr val="dk1"/>
                          </a:solidFill>
                          <a:effectLst/>
                          <a:latin typeface="+mn-lt"/>
                          <a:ea typeface="+mn-ea"/>
                          <a:cs typeface="+mn-cs"/>
                        </a:rPr>
                        <a:t>)</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Team Leader Lending Sales| Retail Bank_Boroko Lending Centre</a:t>
                      </a:r>
                    </a:p>
                    <a:p>
                      <a:r>
                        <a:rPr lang="en-US" sz="1800" kern="1200" dirty="0" smtClean="0">
                          <a:solidFill>
                            <a:schemeClr val="dk1"/>
                          </a:solidFill>
                          <a:effectLst/>
                          <a:latin typeface="+mn-lt"/>
                          <a:ea typeface="+mn-ea"/>
                          <a:cs typeface="+mn-cs"/>
                        </a:rPr>
                        <a:t>Section 387, Lot 22 &amp; 23, TST Supermarket Complex, </a:t>
                      </a:r>
                      <a:r>
                        <a:rPr lang="en-US" sz="1800" kern="1200" dirty="0" err="1" smtClean="0">
                          <a:solidFill>
                            <a:schemeClr val="dk1"/>
                          </a:solidFill>
                          <a:effectLst/>
                          <a:latin typeface="+mn-lt"/>
                          <a:ea typeface="+mn-ea"/>
                          <a:cs typeface="+mn-cs"/>
                        </a:rPr>
                        <a:t>Boroko</a:t>
                      </a: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T: + 675 305 7157  </a:t>
                      </a:r>
                    </a:p>
                    <a:p>
                      <a:r>
                        <a:rPr lang="en-US" sz="1800" kern="1200" dirty="0" smtClean="0">
                          <a:solidFill>
                            <a:schemeClr val="dk1"/>
                          </a:solidFill>
                          <a:effectLst/>
                          <a:latin typeface="+mn-lt"/>
                          <a:ea typeface="+mn-ea"/>
                          <a:cs typeface="+mn-cs"/>
                        </a:rPr>
                        <a:t>E: </a:t>
                      </a:r>
                      <a:r>
                        <a:rPr lang="en-US" sz="1800" u="sng" kern="1200" dirty="0" smtClean="0">
                          <a:solidFill>
                            <a:schemeClr val="dk1"/>
                          </a:solidFill>
                          <a:effectLst/>
                          <a:latin typeface="+mn-lt"/>
                          <a:ea typeface="+mn-ea"/>
                          <a:cs typeface="+mn-cs"/>
                          <a:hlinkClick r:id="rId6"/>
                        </a:rPr>
                        <a:t>mairi@bsp.com.pg</a:t>
                      </a:r>
                      <a:r>
                        <a:rPr lang="en-US" sz="1800" kern="120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1" i="0" u="sng" strike="noStrike" kern="1200" cap="none" spc="0" normalizeH="0" baseline="0" noProof="0" dirty="0" smtClean="0">
                        <a:ln>
                          <a:noFill/>
                        </a:ln>
                        <a:solidFill>
                          <a:schemeClr val="accent1">
                            <a:lumMod val="75000"/>
                          </a:schemeClr>
                        </a:solidFill>
                        <a:effectLst/>
                        <a:uLnTx/>
                        <a:uFillTx/>
                        <a:latin typeface="+mn-lt"/>
                        <a:ea typeface="+mn-ea"/>
                        <a:cs typeface="+mn-cs"/>
                      </a:endParaRPr>
                    </a:p>
                  </a:txBody>
                  <a:tcPr marL="91451" marR="91451" marT="45683" marB="45683" anchor="ctr">
                    <a:solidFill>
                      <a:schemeClr val="accent6">
                        <a:lumMod val="20000"/>
                        <a:lumOff val="80000"/>
                      </a:schemeClr>
                    </a:solidFill>
                  </a:tcPr>
                </a:tc>
                <a:extLst>
                  <a:ext uri="{0D108BD9-81ED-4DB2-BD59-A6C34878D82A}">
                    <a16:rowId xmlns:a16="http://schemas.microsoft.com/office/drawing/2014/main" val="610746220"/>
                  </a:ext>
                </a:extLst>
              </a:tr>
              <a:tr h="1637344">
                <a:tc>
                  <a:txBody>
                    <a:bodyPr/>
                    <a:lstStyle/>
                    <a:p>
                      <a:pPr algn="ctr"/>
                      <a:endParaRPr lang="en-AU" sz="1600" b="1" dirty="0">
                        <a:solidFill>
                          <a:schemeClr val="tx1"/>
                        </a:solidFill>
                        <a:latin typeface="+mj-lt"/>
                        <a:cs typeface="Tahoma" pitchFamily="34" charset="0"/>
                      </a:endParaRPr>
                    </a:p>
                  </a:txBody>
                  <a:tcPr marL="91451" marR="91451" marT="45683" marB="45683"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Molong Bole (</a:t>
                      </a:r>
                      <a:r>
                        <a:rPr kumimoji="0" lang="en-US" sz="1600" b="1" i="0" u="none" strike="noStrike" kern="1200" cap="none" spc="0" normalizeH="0" baseline="0" noProof="0" dirty="0" err="1" smtClean="0">
                          <a:ln>
                            <a:noFill/>
                          </a:ln>
                          <a:solidFill>
                            <a:schemeClr val="tx1"/>
                          </a:solidFill>
                          <a:effectLst/>
                          <a:uLnTx/>
                          <a:uFillTx/>
                          <a:latin typeface="+mn-lt"/>
                          <a:ea typeface="+mn-ea"/>
                          <a:cs typeface="+mn-cs"/>
                        </a:rPr>
                        <a:t>Mrs</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Team Leader – Lending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Tel: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+675 302 5309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CUG: +675 709 06 338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Email: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7"/>
                        </a:rPr>
                        <a:t>Mbole@bsp.com.pg</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txBody>
                  <a:tcPr marL="91451" marR="91451" marT="45683" marB="45683"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Group Email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sng" strike="noStrike" kern="1200" cap="none" spc="0" normalizeH="0" baseline="0" noProof="0" dirty="0" smtClean="0">
                          <a:ln>
                            <a:noFill/>
                          </a:ln>
                          <a:solidFill>
                            <a:schemeClr val="accent1">
                              <a:lumMod val="75000"/>
                            </a:schemeClr>
                          </a:solidFill>
                          <a:effectLst/>
                          <a:uLnTx/>
                          <a:uFillTx/>
                          <a:latin typeface="+mn-lt"/>
                          <a:ea typeface="+mn-ea"/>
                          <a:cs typeface="+mn-cs"/>
                        </a:rPr>
                        <a:t>_RetailLending</a:t>
                      </a:r>
                      <a:r>
                        <a:rPr kumimoji="0" lang="en-US" sz="1600" b="0" i="0" u="sng" strike="noStrike" kern="1200" cap="none" spc="0" normalizeH="0" baseline="0" noProof="0" dirty="0" smtClean="0">
                          <a:ln>
                            <a:noFill/>
                          </a:ln>
                          <a:solidFill>
                            <a:schemeClr val="accent1">
                              <a:lumMod val="75000"/>
                            </a:schemeClr>
                          </a:solidFill>
                          <a:effectLst/>
                          <a:uLnTx/>
                          <a:uFillTx/>
                          <a:latin typeface="+mn-lt"/>
                          <a:ea typeface="+mn-ea"/>
                          <a:cs typeface="+mn-cs"/>
                          <a:hlinkClick r:id="rId8"/>
                        </a:rPr>
                        <a:t>CenterManagement@bsp.com.pg</a:t>
                      </a:r>
                      <a:r>
                        <a:rPr kumimoji="0" lang="en-US" sz="1600" b="0" i="0" u="sng" strike="noStrike" kern="1200" cap="none" spc="0" normalizeH="0" baseline="0" noProof="0" dirty="0" smtClean="0">
                          <a:ln>
                            <a:noFill/>
                          </a:ln>
                          <a:solidFill>
                            <a:schemeClr val="accent1">
                              <a:lumMod val="75000"/>
                            </a:schemeClr>
                          </a:solidFill>
                          <a:effectLst/>
                          <a:uLnTx/>
                          <a:uFillTx/>
                          <a:latin typeface="+mn-lt"/>
                          <a:ea typeface="+mn-ea"/>
                          <a:cs typeface="+mn-cs"/>
                        </a:rPr>
                        <a:t> </a:t>
                      </a:r>
                    </a:p>
                  </a:txBody>
                  <a:tcPr marL="91451" marR="91451" marT="45683" marB="45683" anchor="ctr">
                    <a:solidFill>
                      <a:schemeClr val="accent6">
                        <a:lumMod val="20000"/>
                        <a:lumOff val="80000"/>
                      </a:schemeClr>
                    </a:solidFill>
                  </a:tcPr>
                </a:tc>
                <a:extLst>
                  <a:ext uri="{0D108BD9-81ED-4DB2-BD59-A6C34878D82A}">
                    <a16:rowId xmlns:a16="http://schemas.microsoft.com/office/drawing/2014/main" val="1445397526"/>
                  </a:ext>
                </a:extLst>
              </a:tr>
            </a:tbl>
          </a:graphicData>
        </a:graphic>
      </p:graphicFrame>
    </p:spTree>
    <p:extLst>
      <p:ext uri="{BB962C8B-B14F-4D97-AF65-F5344CB8AC3E}">
        <p14:creationId xmlns:p14="http://schemas.microsoft.com/office/powerpoint/2010/main" val="451813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49" y="6356351"/>
            <a:ext cx="2444981" cy="365125"/>
          </a:xfrm>
        </p:spPr>
        <p:txBody>
          <a:bodyPr/>
          <a:lstStyle/>
          <a:p>
            <a:fld id="{2417B8FA-2777-4D89-98CC-0E968089F2F1}" type="slidenum">
              <a:rPr lang="en-AU" sz="2400" b="1" smtClean="0">
                <a:solidFill>
                  <a:schemeClr val="tx1"/>
                </a:solidFill>
              </a:rPr>
              <a:pPr/>
              <a:t>19</a:t>
            </a:fld>
            <a:endParaRPr lang="en-AU" sz="2400" b="1" dirty="0">
              <a:solidFill>
                <a:schemeClr val="tx1"/>
              </a:solidFill>
            </a:endParaRPr>
          </a:p>
        </p:txBody>
      </p:sp>
      <p:pic>
        <p:nvPicPr>
          <p:cNvPr id="3" name="Picture 2" descr="C:\Users\u14367\Documents\shutterstock_1282559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51" y="620688"/>
            <a:ext cx="3342111" cy="496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86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16" y="365126"/>
            <a:ext cx="6492240" cy="989849"/>
          </a:xfrm>
        </p:spPr>
        <p:txBody>
          <a:bodyPr>
            <a:normAutofit/>
          </a:bodyPr>
          <a:lstStyle/>
          <a:p>
            <a:r>
              <a:rPr lang="en-US" sz="2400" b="1" dirty="0" smtClean="0"/>
              <a:t>Contents</a:t>
            </a:r>
            <a:endParaRPr lang="en-US" sz="2400" b="1" dirty="0"/>
          </a:p>
        </p:txBody>
      </p:sp>
      <p:sp>
        <p:nvSpPr>
          <p:cNvPr id="3" name="Slide Number Placeholder 2"/>
          <p:cNvSpPr>
            <a:spLocks noGrp="1"/>
          </p:cNvSpPr>
          <p:nvPr>
            <p:ph type="sldNum" sz="quarter" idx="12"/>
          </p:nvPr>
        </p:nvSpPr>
        <p:spPr>
          <a:xfrm>
            <a:off x="6457950" y="6356351"/>
            <a:ext cx="2366736" cy="365125"/>
          </a:xfrm>
        </p:spPr>
        <p:txBody>
          <a:bodyPr/>
          <a:lstStyle/>
          <a:p>
            <a:fld id="{2417B8FA-2777-4D89-98CC-0E968089F2F1}" type="slidenum">
              <a:rPr lang="en-AU" sz="2400" b="1" smtClean="0">
                <a:solidFill>
                  <a:schemeClr val="tx1"/>
                </a:solidFill>
              </a:rPr>
              <a:pPr/>
              <a:t>2</a:t>
            </a:fld>
            <a:endParaRPr lang="en-AU" sz="2400" b="1" dirty="0">
              <a:solidFill>
                <a:schemeClr val="tx1"/>
              </a:solidFill>
            </a:endParaRPr>
          </a:p>
        </p:txBody>
      </p:sp>
      <p:sp>
        <p:nvSpPr>
          <p:cNvPr id="4" name="Content Placeholder 2"/>
          <p:cNvSpPr txBox="1">
            <a:spLocks/>
          </p:cNvSpPr>
          <p:nvPr/>
        </p:nvSpPr>
        <p:spPr>
          <a:xfrm>
            <a:off x="415636" y="1354975"/>
            <a:ext cx="8409050" cy="360772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defRPr/>
            </a:pPr>
            <a:r>
              <a:rPr lang="en-GB" sz="2400" dirty="0" smtClean="0"/>
              <a:t>OVERVIEW</a:t>
            </a:r>
          </a:p>
          <a:p>
            <a:pPr lvl="1">
              <a:buFont typeface="Arial" panose="020B0604020202020204" pitchFamily="34" charset="0"/>
              <a:buChar char="•"/>
              <a:defRPr/>
            </a:pPr>
            <a:r>
              <a:rPr lang="en-US" altLang="en-US" sz="2400" dirty="0" smtClean="0"/>
              <a:t>BSP HOME LOAN PRODUCT PACKAGE PROPOSITION</a:t>
            </a:r>
          </a:p>
          <a:p>
            <a:pPr lvl="1">
              <a:buFont typeface="Arial" panose="020B0604020202020204" pitchFamily="34" charset="0"/>
              <a:buChar char="•"/>
              <a:defRPr/>
            </a:pPr>
            <a:r>
              <a:rPr lang="en-US" altLang="en-US" sz="2400" dirty="0" smtClean="0"/>
              <a:t>STANDARD FEATURES</a:t>
            </a:r>
          </a:p>
          <a:p>
            <a:pPr lvl="1">
              <a:buFont typeface="Arial" panose="020B0604020202020204" pitchFamily="34" charset="0"/>
              <a:buChar char="•"/>
              <a:defRPr/>
            </a:pPr>
            <a:r>
              <a:rPr lang="en-US" sz="2400" dirty="0" smtClean="0"/>
              <a:t>TYPES OF PROPERTY PURCHASE</a:t>
            </a:r>
          </a:p>
          <a:p>
            <a:pPr lvl="1">
              <a:buFont typeface="Arial" panose="020B0604020202020204" pitchFamily="34" charset="0"/>
              <a:buChar char="•"/>
              <a:defRPr/>
            </a:pPr>
            <a:r>
              <a:rPr lang="en-AU" altLang="en-US" sz="2400" dirty="0" smtClean="0"/>
              <a:t>INDICATIVE LOAN REPAYMENT PLAN</a:t>
            </a:r>
          </a:p>
          <a:p>
            <a:pPr lvl="1">
              <a:buFont typeface="Arial" panose="020B0604020202020204" pitchFamily="34" charset="0"/>
              <a:buChar char="•"/>
              <a:defRPr/>
            </a:pPr>
            <a:r>
              <a:rPr lang="en-AU" altLang="en-US" sz="2400" dirty="0" smtClean="0"/>
              <a:t>HOME LOAN CUSTOMER JORNEY</a:t>
            </a:r>
          </a:p>
          <a:p>
            <a:pPr lvl="1">
              <a:buFont typeface="Arial" panose="020B0604020202020204" pitchFamily="34" charset="0"/>
              <a:buChar char="•"/>
              <a:defRPr/>
            </a:pPr>
            <a:r>
              <a:rPr lang="en-AU" sz="2400" dirty="0" smtClean="0"/>
              <a:t>APPROVED ACCEPTABLE VALUERS &amp; INSURERS</a:t>
            </a:r>
          </a:p>
          <a:p>
            <a:pPr lvl="1">
              <a:buFont typeface="Arial" panose="020B0604020202020204" pitchFamily="34" charset="0"/>
              <a:buChar char="•"/>
              <a:defRPr/>
            </a:pPr>
            <a:endParaRPr lang="en-AU" sz="2400" dirty="0" smtClean="0"/>
          </a:p>
          <a:p>
            <a:pPr marL="457200" lvl="1" indent="0">
              <a:buNone/>
              <a:defRPr/>
            </a:pPr>
            <a:endParaRPr lang="en-GB" sz="2400" b="1" dirty="0" smtClean="0"/>
          </a:p>
          <a:p>
            <a:pPr lvl="1">
              <a:buFont typeface="Arial" panose="020B0604020202020204" pitchFamily="34" charset="0"/>
              <a:buChar char="•"/>
              <a:defRPr/>
            </a:pPr>
            <a:endParaRPr lang="en-GB" sz="2400" b="1" dirty="0"/>
          </a:p>
          <a:p>
            <a:pPr lvl="1">
              <a:buFont typeface="Arial" panose="020B0604020202020204" pitchFamily="34" charset="0"/>
              <a:buChar char="•"/>
              <a:defRPr/>
            </a:pPr>
            <a:endParaRPr lang="en-GB" sz="2400" dirty="0"/>
          </a:p>
        </p:txBody>
      </p:sp>
    </p:spTree>
    <p:extLst>
      <p:ext uri="{BB962C8B-B14F-4D97-AF65-F5344CB8AC3E}">
        <p14:creationId xmlns:p14="http://schemas.microsoft.com/office/powerpoint/2010/main" val="231822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274320"/>
            <a:ext cx="7772401" cy="739833"/>
          </a:xfrm>
        </p:spPr>
        <p:txBody>
          <a:bodyPr>
            <a:normAutofit/>
          </a:bodyPr>
          <a:lstStyle/>
          <a:p>
            <a:r>
              <a:rPr lang="en-US" sz="2400" b="1" dirty="0" smtClean="0"/>
              <a:t>Overview</a:t>
            </a:r>
            <a:endParaRPr lang="en-US" sz="2400" b="1" dirty="0"/>
          </a:p>
        </p:txBody>
      </p:sp>
      <p:sp>
        <p:nvSpPr>
          <p:cNvPr id="3" name="Slide Number Placeholder 2"/>
          <p:cNvSpPr>
            <a:spLocks noGrp="1"/>
          </p:cNvSpPr>
          <p:nvPr>
            <p:ph type="sldNum" sz="quarter" idx="12"/>
          </p:nvPr>
        </p:nvSpPr>
        <p:spPr>
          <a:xfrm>
            <a:off x="8489244" y="6348038"/>
            <a:ext cx="341990" cy="368851"/>
          </a:xfrm>
        </p:spPr>
        <p:txBody>
          <a:bodyPr/>
          <a:lstStyle/>
          <a:p>
            <a:fld id="{2417B8FA-2777-4D89-98CC-0E968089F2F1}" type="slidenum">
              <a:rPr lang="en-AU" sz="2400" b="1" smtClean="0">
                <a:solidFill>
                  <a:schemeClr val="tx1"/>
                </a:solidFill>
              </a:rPr>
              <a:pPr/>
              <a:t>3</a:t>
            </a:fld>
            <a:endParaRPr lang="en-AU" sz="2400" b="1" dirty="0">
              <a:solidFill>
                <a:schemeClr val="tx1"/>
              </a:solidFill>
            </a:endParaRPr>
          </a:p>
        </p:txBody>
      </p:sp>
      <p:sp>
        <p:nvSpPr>
          <p:cNvPr id="7" name="Content Placeholder 2"/>
          <p:cNvSpPr txBox="1">
            <a:spLocks/>
          </p:cNvSpPr>
          <p:nvPr/>
        </p:nvSpPr>
        <p:spPr>
          <a:xfrm>
            <a:off x="631767" y="1163501"/>
            <a:ext cx="7689274" cy="359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Tx/>
              <a:buNone/>
            </a:pPr>
            <a:r>
              <a:rPr lang="en-US" altLang="en-US" sz="1800" dirty="0" smtClean="0"/>
              <a:t>Home ownership is an aspiration of most working class Papua New Guineans in their effort to provide security for their family and help them enhance their wealth creation opportunities.</a:t>
            </a:r>
          </a:p>
          <a:p>
            <a:pPr marL="0" indent="0" algn="just">
              <a:buFontTx/>
              <a:buNone/>
            </a:pPr>
            <a:endParaRPr lang="en-US" altLang="en-US" sz="1800" dirty="0" smtClean="0"/>
          </a:p>
          <a:p>
            <a:pPr marL="0" indent="0" algn="just">
              <a:buFontTx/>
              <a:buNone/>
            </a:pPr>
            <a:r>
              <a:rPr lang="en-US" altLang="en-US" sz="1800" dirty="0" smtClean="0"/>
              <a:t>The process of obtaining finance for a home can also be complex and time consuming with many people being unsure of how much they can borrow, the cost of borrowing and the choices available to them. </a:t>
            </a:r>
          </a:p>
          <a:p>
            <a:pPr marL="0" indent="0" algn="just">
              <a:buFontTx/>
              <a:buNone/>
            </a:pPr>
            <a:endParaRPr lang="en-AU" altLang="en-US" sz="1800" dirty="0" smtClean="0"/>
          </a:p>
          <a:p>
            <a:pPr marL="0" indent="0" algn="just">
              <a:buFontTx/>
              <a:buNone/>
            </a:pPr>
            <a:r>
              <a:rPr lang="en-US" altLang="en-US" sz="1800" dirty="0" smtClean="0"/>
              <a:t>Papua New Guinea’s bank, BSP Financial Group Ltd would like to help as many families as possible to achieve their aspiration of home ownership and to do this, we provide the most affordable housing loan products in the market. </a:t>
            </a:r>
            <a:endParaRPr lang="en-AU" altLang="en-US" sz="1800" dirty="0" smtClean="0"/>
          </a:p>
        </p:txBody>
      </p:sp>
    </p:spTree>
    <p:extLst>
      <p:ext uri="{BB962C8B-B14F-4D97-AF65-F5344CB8AC3E}">
        <p14:creationId xmlns:p14="http://schemas.microsoft.com/office/powerpoint/2010/main" val="4025315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240436"/>
            <a:ext cx="7581207" cy="881782"/>
          </a:xfrm>
        </p:spPr>
        <p:txBody>
          <a:bodyPr>
            <a:normAutofit/>
          </a:bodyPr>
          <a:lstStyle/>
          <a:p>
            <a:r>
              <a:rPr lang="en-US" sz="3200" b="1" dirty="0" smtClean="0"/>
              <a:t>BSP Product Package Proposition</a:t>
            </a:r>
            <a:endParaRPr lang="en-US" sz="2400" b="1" dirty="0"/>
          </a:p>
        </p:txBody>
      </p:sp>
      <p:sp>
        <p:nvSpPr>
          <p:cNvPr id="3" name="Slide Number Placeholder 2"/>
          <p:cNvSpPr>
            <a:spLocks noGrp="1"/>
          </p:cNvSpPr>
          <p:nvPr>
            <p:ph type="sldNum" sz="quarter" idx="12"/>
          </p:nvPr>
        </p:nvSpPr>
        <p:spPr>
          <a:xfrm>
            <a:off x="6457949" y="6356351"/>
            <a:ext cx="2328603" cy="365125"/>
          </a:xfrm>
        </p:spPr>
        <p:txBody>
          <a:bodyPr/>
          <a:lstStyle/>
          <a:p>
            <a:fld id="{2417B8FA-2777-4D89-98CC-0E968089F2F1}" type="slidenum">
              <a:rPr lang="en-AU" sz="2400" b="1" smtClean="0">
                <a:solidFill>
                  <a:schemeClr val="tx1"/>
                </a:solidFill>
              </a:rPr>
              <a:pPr/>
              <a:t>4</a:t>
            </a:fld>
            <a:endParaRPr lang="en-AU" sz="2400" b="1" dirty="0">
              <a:solidFill>
                <a:schemeClr val="tx1"/>
              </a:solidFill>
            </a:endParaRPr>
          </a:p>
        </p:txBody>
      </p:sp>
      <p:sp>
        <p:nvSpPr>
          <p:cNvPr id="4" name="Content Placeholder 2"/>
          <p:cNvSpPr txBox="1">
            <a:spLocks/>
          </p:cNvSpPr>
          <p:nvPr/>
        </p:nvSpPr>
        <p:spPr>
          <a:xfrm>
            <a:off x="349135" y="1082063"/>
            <a:ext cx="8492647" cy="47548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000" dirty="0" smtClean="0"/>
              <a:t>We </a:t>
            </a:r>
            <a:r>
              <a:rPr lang="en-GB" sz="2000" dirty="0" smtClean="0"/>
              <a:t>offer the </a:t>
            </a:r>
            <a:r>
              <a:rPr lang="en-GB" sz="2000" dirty="0"/>
              <a:t>following </a:t>
            </a:r>
            <a:r>
              <a:rPr lang="en-GB" sz="2000" dirty="0" smtClean="0"/>
              <a:t>home loan products to help you select the best deal and we also provide a comparison of our package to other home loan products offered by our competitors. </a:t>
            </a:r>
          </a:p>
          <a:p>
            <a:pPr marL="0" indent="0">
              <a:buNone/>
              <a:defRPr/>
            </a:pPr>
            <a:endParaRPr lang="en-GB" sz="2000" dirty="0" smtClean="0"/>
          </a:p>
          <a:p>
            <a:pPr marL="914400" lvl="1" indent="-457200">
              <a:buFont typeface="+mj-lt"/>
              <a:buAutoNum type="arabicPeriod"/>
              <a:defRPr/>
            </a:pPr>
            <a:r>
              <a:rPr lang="en-GB" sz="2400" b="1" dirty="0" smtClean="0"/>
              <a:t>First Home </a:t>
            </a:r>
            <a:r>
              <a:rPr lang="en-GB" sz="2400" b="1" dirty="0"/>
              <a:t>O</a:t>
            </a:r>
            <a:r>
              <a:rPr lang="en-GB" sz="2400" b="1" dirty="0" smtClean="0"/>
              <a:t>wnership Loan (FHOL)</a:t>
            </a:r>
          </a:p>
          <a:p>
            <a:pPr marL="914400" lvl="1" indent="-457200">
              <a:buFont typeface="+mj-lt"/>
              <a:buAutoNum type="arabicPeriod"/>
              <a:defRPr/>
            </a:pPr>
            <a:r>
              <a:rPr lang="en-GB" sz="2400" b="1" dirty="0" smtClean="0"/>
              <a:t>Standard Home </a:t>
            </a:r>
            <a:r>
              <a:rPr lang="en-GB" sz="2400" b="1" dirty="0"/>
              <a:t>Loan </a:t>
            </a:r>
            <a:r>
              <a:rPr lang="en-GB" sz="2400" b="1" dirty="0" smtClean="0"/>
              <a:t>(SHL)</a:t>
            </a:r>
          </a:p>
          <a:p>
            <a:pPr marL="914400" lvl="1" indent="-457200">
              <a:buFont typeface="+mj-lt"/>
              <a:buAutoNum type="arabicPeriod"/>
              <a:defRPr/>
            </a:pPr>
            <a:r>
              <a:rPr lang="en-GB" sz="2400" b="1" dirty="0" smtClean="0"/>
              <a:t>Personal </a:t>
            </a:r>
            <a:r>
              <a:rPr lang="en-GB" sz="2400" b="1" dirty="0"/>
              <a:t>Property Investment Loan </a:t>
            </a:r>
            <a:r>
              <a:rPr lang="en-GB" sz="2400" b="1" dirty="0" smtClean="0"/>
              <a:t>(</a:t>
            </a:r>
            <a:r>
              <a:rPr lang="en-GB" sz="2400" b="1" dirty="0"/>
              <a:t>P</a:t>
            </a:r>
            <a:r>
              <a:rPr lang="en-GB" sz="2400" b="1" dirty="0" smtClean="0"/>
              <a:t>PIL</a:t>
            </a:r>
            <a:r>
              <a:rPr lang="en-GB" sz="2400" b="1" dirty="0"/>
              <a:t>)</a:t>
            </a:r>
          </a:p>
        </p:txBody>
      </p:sp>
    </p:spTree>
    <p:extLst>
      <p:ext uri="{BB962C8B-B14F-4D97-AF65-F5344CB8AC3E}">
        <p14:creationId xmlns:p14="http://schemas.microsoft.com/office/powerpoint/2010/main" val="286413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149152"/>
            <a:ext cx="8141435" cy="904733"/>
          </a:xfrm>
        </p:spPr>
        <p:txBody>
          <a:bodyPr>
            <a:noAutofit/>
          </a:bodyPr>
          <a:lstStyle/>
          <a:p>
            <a:r>
              <a:rPr lang="en-US" sz="2400" b="1" dirty="0" smtClean="0"/>
              <a:t>BSP Home Loan Product Package Proposition </a:t>
            </a:r>
            <a:br>
              <a:rPr lang="en-US" sz="2400" b="1" dirty="0" smtClean="0"/>
            </a:br>
            <a:r>
              <a:rPr lang="en-US" sz="2400" b="1" dirty="0" smtClean="0"/>
              <a:t>First Home Ownership Loan (FHOL)</a:t>
            </a:r>
            <a:endParaRPr lang="en-US" sz="2400" b="1" dirty="0"/>
          </a:p>
        </p:txBody>
      </p:sp>
      <p:sp>
        <p:nvSpPr>
          <p:cNvPr id="3" name="Slide Number Placeholder 2"/>
          <p:cNvSpPr>
            <a:spLocks noGrp="1"/>
          </p:cNvSpPr>
          <p:nvPr>
            <p:ph type="sldNum" sz="quarter" idx="12"/>
          </p:nvPr>
        </p:nvSpPr>
        <p:spPr>
          <a:xfrm>
            <a:off x="6416386" y="6348064"/>
            <a:ext cx="2386792" cy="365125"/>
          </a:xfrm>
        </p:spPr>
        <p:txBody>
          <a:bodyPr/>
          <a:lstStyle/>
          <a:p>
            <a:fld id="{2417B8FA-2777-4D89-98CC-0E968089F2F1}" type="slidenum">
              <a:rPr lang="en-AU" sz="2400" b="1" smtClean="0">
                <a:solidFill>
                  <a:schemeClr val="tx1"/>
                </a:solidFill>
              </a:rPr>
              <a:pPr/>
              <a:t>5</a:t>
            </a:fld>
            <a:endParaRPr lang="en-AU" sz="2400" b="1" dirty="0">
              <a:solidFill>
                <a:schemeClr val="tx1"/>
              </a:solidFill>
            </a:endParaRPr>
          </a:p>
        </p:txBody>
      </p:sp>
      <p:sp>
        <p:nvSpPr>
          <p:cNvPr id="4" name="Rectangle 3"/>
          <p:cNvSpPr/>
          <p:nvPr/>
        </p:nvSpPr>
        <p:spPr>
          <a:xfrm>
            <a:off x="302217" y="1412558"/>
            <a:ext cx="8376975" cy="4216539"/>
          </a:xfrm>
          <a:prstGeom prst="rect">
            <a:avLst/>
          </a:prstGeom>
        </p:spPr>
        <p:txBody>
          <a:bodyPr wrap="square">
            <a:spAutoFit/>
          </a:bodyPr>
          <a:lstStyle/>
          <a:p>
            <a:pPr lvl="1">
              <a:defRPr/>
            </a:pPr>
            <a:r>
              <a:rPr lang="en-GB" sz="2400" dirty="0" smtClean="0"/>
              <a:t>Standard Features </a:t>
            </a:r>
          </a:p>
          <a:p>
            <a:pPr lvl="1">
              <a:defRPr/>
            </a:pPr>
            <a:endParaRPr lang="en-GB" sz="2400" dirty="0" smtClean="0"/>
          </a:p>
          <a:p>
            <a:pPr marL="800100" lvl="1" indent="-432000">
              <a:buFont typeface="Arial" panose="020B0604020202020204" pitchFamily="34" charset="0"/>
              <a:buChar char="•"/>
              <a:defRPr/>
            </a:pPr>
            <a:r>
              <a:rPr lang="en-GB" sz="2000" b="1" dirty="0" smtClean="0"/>
              <a:t>Loan amount: Minimum - </a:t>
            </a:r>
            <a:r>
              <a:rPr lang="en-GB" sz="2000" dirty="0" smtClean="0"/>
              <a:t>K200,000 and </a:t>
            </a:r>
            <a:r>
              <a:rPr lang="en-GB" sz="2000" b="1" dirty="0" smtClean="0"/>
              <a:t>Maximum: NIL</a:t>
            </a:r>
            <a:r>
              <a:rPr lang="en-GB" sz="2000" dirty="0" smtClean="0"/>
              <a:t> </a:t>
            </a:r>
          </a:p>
          <a:p>
            <a:pPr marL="800100" lvl="1" indent="-432000">
              <a:buFont typeface="Arial" panose="020B0604020202020204" pitchFamily="34" charset="0"/>
              <a:buChar char="•"/>
              <a:defRPr/>
            </a:pPr>
            <a:r>
              <a:rPr lang="en-GB" sz="2000" b="1" dirty="0" smtClean="0"/>
              <a:t>Maximum Loan Term</a:t>
            </a:r>
            <a:r>
              <a:rPr lang="en-GB" sz="2000" b="1" dirty="0"/>
              <a:t>: </a:t>
            </a:r>
            <a:r>
              <a:rPr lang="en-GB" sz="2000" dirty="0"/>
              <a:t>40 </a:t>
            </a:r>
            <a:r>
              <a:rPr lang="en-GB" sz="2000" dirty="0" smtClean="0"/>
              <a:t>years</a:t>
            </a:r>
          </a:p>
          <a:p>
            <a:pPr marL="800100" lvl="1" indent="-432000">
              <a:buFont typeface="Arial" panose="020B0604020202020204" pitchFamily="34" charset="0"/>
              <a:buChar char="•"/>
              <a:defRPr/>
            </a:pPr>
            <a:r>
              <a:rPr lang="en-GB" sz="2000" b="1" dirty="0"/>
              <a:t>Interest Rate : </a:t>
            </a:r>
            <a:r>
              <a:rPr lang="en-GB" sz="2000" dirty="0"/>
              <a:t>4% </a:t>
            </a:r>
            <a:r>
              <a:rPr lang="en-GB" sz="2000" dirty="0" smtClean="0"/>
              <a:t>fixed for 2years and 5.5% Variable thereafter</a:t>
            </a:r>
          </a:p>
          <a:p>
            <a:pPr marL="800100" lvl="1" indent="-432000">
              <a:buFont typeface="Arial" panose="020B0604020202020204" pitchFamily="34" charset="0"/>
              <a:buChar char="•"/>
              <a:defRPr/>
            </a:pPr>
            <a:r>
              <a:rPr lang="en-GB" sz="2000" b="1" dirty="0" smtClean="0"/>
              <a:t>Equity</a:t>
            </a:r>
            <a:r>
              <a:rPr lang="en-GB" sz="2000" b="1" dirty="0"/>
              <a:t>: </a:t>
            </a:r>
            <a:r>
              <a:rPr lang="en-GB" sz="2000" dirty="0"/>
              <a:t>10% (</a:t>
            </a:r>
            <a:r>
              <a:rPr lang="en-GB" sz="2000" dirty="0" smtClean="0"/>
              <a:t>source </a:t>
            </a:r>
            <a:r>
              <a:rPr lang="en-GB" sz="2000" dirty="0"/>
              <a:t>from cash deposit, Superfund or </a:t>
            </a:r>
            <a:r>
              <a:rPr lang="en-GB" sz="2000" dirty="0" smtClean="0"/>
              <a:t>Employer assistance via Home Ownership Scheme Policy)</a:t>
            </a:r>
            <a:r>
              <a:rPr lang="en-AU" sz="2000" b="1" i="1" dirty="0" smtClean="0"/>
              <a:t> </a:t>
            </a:r>
            <a:r>
              <a:rPr lang="en-AU" sz="2000" i="1" dirty="0" smtClean="0"/>
              <a:t>Where a borrower owns a state lease land with “clear” title, the value of such land can also be taken as equity contribution. </a:t>
            </a:r>
            <a:r>
              <a:rPr lang="en-AU" sz="2000" i="1" u="sng" dirty="0" smtClean="0"/>
              <a:t>Exemption</a:t>
            </a:r>
            <a:r>
              <a:rPr lang="en-AU" sz="2000" b="1" i="1" dirty="0" smtClean="0"/>
              <a:t>: </a:t>
            </a:r>
            <a:r>
              <a:rPr lang="en-AU" sz="2000" i="1" dirty="0"/>
              <a:t>Borrowing to finance equity is not allowed</a:t>
            </a:r>
          </a:p>
          <a:p>
            <a:pPr marL="800100" lvl="1" indent="-432000">
              <a:buFont typeface="Arial" panose="020B0604020202020204" pitchFamily="34" charset="0"/>
              <a:buChar char="•"/>
              <a:defRPr/>
            </a:pPr>
            <a:r>
              <a:rPr lang="en-GB" sz="2000" b="1" dirty="0" smtClean="0"/>
              <a:t>Bank </a:t>
            </a:r>
            <a:r>
              <a:rPr lang="en-GB" sz="2000" b="1" dirty="0"/>
              <a:t>Fees (Application Fee</a:t>
            </a:r>
            <a:r>
              <a:rPr lang="en-GB" sz="2000" b="1" dirty="0" smtClean="0"/>
              <a:t>)</a:t>
            </a:r>
            <a:r>
              <a:rPr lang="en-GB" sz="2000" dirty="0" smtClean="0"/>
              <a:t>: K600 flat fee</a:t>
            </a:r>
          </a:p>
          <a:p>
            <a:pPr marL="800100" lvl="1" indent="-432000">
              <a:buFont typeface="Arial" panose="020B0604020202020204" pitchFamily="34" charset="0"/>
              <a:buChar char="•"/>
              <a:defRPr/>
            </a:pPr>
            <a:r>
              <a:rPr lang="en-GB" sz="2000" b="1" dirty="0" smtClean="0"/>
              <a:t>Valuation </a:t>
            </a:r>
            <a:r>
              <a:rPr lang="en-GB" sz="2000" b="1" dirty="0"/>
              <a:t>&amp; Insurance fees: </a:t>
            </a:r>
            <a:r>
              <a:rPr lang="en-GB" sz="2000" dirty="0"/>
              <a:t> </a:t>
            </a:r>
            <a:r>
              <a:rPr lang="en-GB" sz="2000" dirty="0" smtClean="0"/>
              <a:t>Borrower to meet</a:t>
            </a:r>
          </a:p>
          <a:p>
            <a:endParaRPr lang="en-GB" sz="2000" dirty="0"/>
          </a:p>
        </p:txBody>
      </p:sp>
    </p:spTree>
    <p:extLst>
      <p:ext uri="{BB962C8B-B14F-4D97-AF65-F5344CB8AC3E}">
        <p14:creationId xmlns:p14="http://schemas.microsoft.com/office/powerpoint/2010/main" val="213248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47" y="172876"/>
            <a:ext cx="7696826" cy="814647"/>
          </a:xfrm>
        </p:spPr>
        <p:txBody>
          <a:bodyPr>
            <a:noAutofit/>
          </a:bodyPr>
          <a:lstStyle/>
          <a:p>
            <a:r>
              <a:rPr lang="en-US" sz="2400" b="1" dirty="0" smtClean="0"/>
              <a:t>BSP Home Loan Product Package Proposition</a:t>
            </a:r>
            <a:br>
              <a:rPr lang="en-US" sz="2400" b="1" dirty="0" smtClean="0"/>
            </a:br>
            <a:r>
              <a:rPr lang="en-US" sz="2400" b="1" dirty="0" smtClean="0"/>
              <a:t>First Home Ownership Loan (FHOL)</a:t>
            </a:r>
            <a:endParaRPr lang="en-US" sz="2400" b="1" dirty="0"/>
          </a:p>
        </p:txBody>
      </p:sp>
      <p:sp>
        <p:nvSpPr>
          <p:cNvPr id="3" name="Slide Number Placeholder 2"/>
          <p:cNvSpPr>
            <a:spLocks noGrp="1"/>
          </p:cNvSpPr>
          <p:nvPr>
            <p:ph type="sldNum" sz="quarter" idx="12"/>
          </p:nvPr>
        </p:nvSpPr>
        <p:spPr>
          <a:xfrm>
            <a:off x="6457949" y="6356351"/>
            <a:ext cx="2370167" cy="365125"/>
          </a:xfrm>
        </p:spPr>
        <p:txBody>
          <a:bodyPr/>
          <a:lstStyle/>
          <a:p>
            <a:fld id="{2417B8FA-2777-4D89-98CC-0E968089F2F1}" type="slidenum">
              <a:rPr lang="en-AU" sz="2400" b="1" smtClean="0">
                <a:solidFill>
                  <a:schemeClr val="tx1"/>
                </a:solidFill>
              </a:rPr>
              <a:pPr/>
              <a:t>6</a:t>
            </a:fld>
            <a:endParaRPr lang="en-AU" sz="2400" b="1" dirty="0">
              <a:solidFill>
                <a:schemeClr val="tx1"/>
              </a:solidFill>
            </a:endParaRPr>
          </a:p>
        </p:txBody>
      </p:sp>
      <p:sp>
        <p:nvSpPr>
          <p:cNvPr id="4" name="Content Placeholder 2"/>
          <p:cNvSpPr txBox="1">
            <a:spLocks/>
          </p:cNvSpPr>
          <p:nvPr/>
        </p:nvSpPr>
        <p:spPr>
          <a:xfrm>
            <a:off x="565688" y="1163782"/>
            <a:ext cx="7989375" cy="37414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b="1" dirty="0" smtClean="0"/>
              <a:t>Eligibility Criteria</a:t>
            </a:r>
          </a:p>
          <a:p>
            <a:pPr marL="0" indent="0">
              <a:buNone/>
              <a:defRPr/>
            </a:pPr>
            <a:endParaRPr lang="en-GB" sz="2000" b="1" dirty="0" smtClean="0"/>
          </a:p>
          <a:p>
            <a:r>
              <a:rPr lang="en-US" sz="2000" dirty="0" smtClean="0"/>
              <a:t>Must be PNG Citizen </a:t>
            </a:r>
          </a:p>
          <a:p>
            <a:r>
              <a:rPr lang="en-US" sz="2000" dirty="0" smtClean="0"/>
              <a:t>Must </a:t>
            </a:r>
            <a:r>
              <a:rPr lang="en-US" sz="2000" dirty="0"/>
              <a:t>be </a:t>
            </a:r>
            <a:r>
              <a:rPr lang="en-US" sz="2000" dirty="0" smtClean="0"/>
              <a:t>first </a:t>
            </a:r>
            <a:r>
              <a:rPr lang="en-US" sz="2000" dirty="0"/>
              <a:t>home and must be owner occupied</a:t>
            </a:r>
          </a:p>
          <a:p>
            <a:r>
              <a:rPr lang="en-US" sz="2000" dirty="0" smtClean="0"/>
              <a:t>Be employed over 12 months</a:t>
            </a:r>
            <a:endParaRPr lang="en-US" sz="2000" dirty="0"/>
          </a:p>
          <a:p>
            <a:r>
              <a:rPr lang="en-US" sz="2000" dirty="0" smtClean="0"/>
              <a:t>Must not </a:t>
            </a:r>
            <a:r>
              <a:rPr lang="en-US" sz="2000" dirty="0"/>
              <a:t>own, or </a:t>
            </a:r>
            <a:r>
              <a:rPr lang="en-US" sz="2000" dirty="0" smtClean="0"/>
              <a:t>partly </a:t>
            </a:r>
            <a:r>
              <a:rPr lang="en-US" sz="2000" dirty="0"/>
              <a:t>own a property under a State </a:t>
            </a:r>
            <a:r>
              <a:rPr lang="en-US" sz="2000" dirty="0" smtClean="0"/>
              <a:t>Lease;</a:t>
            </a:r>
            <a:endParaRPr lang="en-US" sz="2000" dirty="0"/>
          </a:p>
          <a:p>
            <a:r>
              <a:rPr lang="en-US" sz="2000" dirty="0" smtClean="0"/>
              <a:t>Spouse or </a:t>
            </a:r>
            <a:r>
              <a:rPr lang="en-US" sz="2000" dirty="0"/>
              <a:t>defacto partner does not </a:t>
            </a:r>
            <a:r>
              <a:rPr lang="en-US" sz="2000" dirty="0" smtClean="0"/>
              <a:t>own or part </a:t>
            </a:r>
            <a:r>
              <a:rPr lang="en-US" sz="2000" dirty="0"/>
              <a:t>own a property under a State Lease; and</a:t>
            </a:r>
          </a:p>
          <a:p>
            <a:r>
              <a:rPr lang="en-US" sz="2000" dirty="0"/>
              <a:t>Have not </a:t>
            </a:r>
            <a:r>
              <a:rPr lang="en-US" sz="2000" dirty="0" smtClean="0"/>
              <a:t>participated or applied </a:t>
            </a:r>
            <a:r>
              <a:rPr lang="en-US" sz="2000" dirty="0"/>
              <a:t>under any other housing scheme arrangement</a:t>
            </a:r>
            <a:r>
              <a:rPr lang="en-US" sz="2000" dirty="0" smtClean="0"/>
              <a:t>.</a:t>
            </a:r>
          </a:p>
          <a:p>
            <a:r>
              <a:rPr lang="en-US" sz="2000" dirty="0" smtClean="0"/>
              <a:t>Provide evidence of 10% equity </a:t>
            </a:r>
            <a:endParaRPr lang="en-US" sz="2000" dirty="0"/>
          </a:p>
          <a:p>
            <a:pPr marL="0" indent="0">
              <a:buNone/>
            </a:pPr>
            <a:endParaRPr lang="en-US" sz="2000" b="1" i="1" dirty="0"/>
          </a:p>
          <a:p>
            <a:pPr marL="0" indent="0">
              <a:buNone/>
            </a:pPr>
            <a:endParaRPr lang="en-US" sz="2000" b="1" i="1" dirty="0" smtClean="0"/>
          </a:p>
          <a:p>
            <a:pPr marL="0" indent="0">
              <a:buNone/>
            </a:pPr>
            <a:endParaRPr lang="en-US" sz="2400" b="1" i="1" dirty="0"/>
          </a:p>
        </p:txBody>
      </p:sp>
      <p:pic>
        <p:nvPicPr>
          <p:cNvPr id="5" name="Picture 4"/>
          <p:cNvPicPr>
            <a:picLocks noChangeAspect="1"/>
          </p:cNvPicPr>
          <p:nvPr/>
        </p:nvPicPr>
        <p:blipFill>
          <a:blip r:embed="rId2"/>
          <a:stretch>
            <a:fillRect/>
          </a:stretch>
        </p:blipFill>
        <p:spPr>
          <a:xfrm>
            <a:off x="4560375" y="4389120"/>
            <a:ext cx="4474852" cy="1838012"/>
          </a:xfrm>
          <a:prstGeom prst="rect">
            <a:avLst/>
          </a:prstGeom>
        </p:spPr>
      </p:pic>
    </p:spTree>
    <p:extLst>
      <p:ext uri="{BB962C8B-B14F-4D97-AF65-F5344CB8AC3E}">
        <p14:creationId xmlns:p14="http://schemas.microsoft.com/office/powerpoint/2010/main" val="246300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26" y="312806"/>
            <a:ext cx="7086106" cy="717554"/>
          </a:xfrm>
        </p:spPr>
        <p:txBody>
          <a:bodyPr>
            <a:noAutofit/>
          </a:bodyPr>
          <a:lstStyle/>
          <a:p>
            <a:r>
              <a:rPr lang="en-US" sz="2400" b="1" dirty="0" smtClean="0"/>
              <a:t>Type of Property to be Purchased under </a:t>
            </a:r>
            <a:br>
              <a:rPr lang="en-US" sz="2400" b="1" dirty="0" smtClean="0"/>
            </a:br>
            <a:r>
              <a:rPr lang="en-US" sz="2400" b="1" dirty="0" smtClean="0"/>
              <a:t>First Home Ownership Loan (FHOL)</a:t>
            </a:r>
            <a:endParaRPr lang="en-US" sz="2400" b="1" dirty="0"/>
          </a:p>
        </p:txBody>
      </p:sp>
      <p:sp>
        <p:nvSpPr>
          <p:cNvPr id="3" name="Slide Number Placeholder 2"/>
          <p:cNvSpPr>
            <a:spLocks noGrp="1"/>
          </p:cNvSpPr>
          <p:nvPr>
            <p:ph type="sldNum" sz="quarter" idx="12"/>
          </p:nvPr>
        </p:nvSpPr>
        <p:spPr>
          <a:xfrm>
            <a:off x="6457949" y="6356351"/>
            <a:ext cx="2370167" cy="365125"/>
          </a:xfrm>
        </p:spPr>
        <p:txBody>
          <a:bodyPr/>
          <a:lstStyle/>
          <a:p>
            <a:fld id="{2417B8FA-2777-4D89-98CC-0E968089F2F1}" type="slidenum">
              <a:rPr lang="en-AU" sz="2400" b="1" smtClean="0">
                <a:solidFill>
                  <a:schemeClr val="tx1"/>
                </a:solidFill>
              </a:rPr>
              <a:pPr/>
              <a:t>7</a:t>
            </a:fld>
            <a:endParaRPr lang="en-AU" sz="2400" b="1" dirty="0">
              <a:solidFill>
                <a:schemeClr val="tx1"/>
              </a:solidFill>
            </a:endParaRPr>
          </a:p>
        </p:txBody>
      </p:sp>
      <p:sp>
        <p:nvSpPr>
          <p:cNvPr id="5" name="TextBox 4"/>
          <p:cNvSpPr txBox="1"/>
          <p:nvPr/>
        </p:nvSpPr>
        <p:spPr>
          <a:xfrm>
            <a:off x="556926" y="1286221"/>
            <a:ext cx="8361296" cy="5016758"/>
          </a:xfrm>
          <a:prstGeom prst="rect">
            <a:avLst/>
          </a:prstGeom>
          <a:noFill/>
        </p:spPr>
        <p:txBody>
          <a:bodyPr wrap="square" rtlCol="0">
            <a:spAutoFit/>
          </a:bodyPr>
          <a:lstStyle/>
          <a:p>
            <a:r>
              <a:rPr lang="en-US" sz="2000" b="1" dirty="0"/>
              <a:t>The First Home Ownership Loan is specifically for the following:</a:t>
            </a:r>
          </a:p>
          <a:p>
            <a:endParaRPr lang="en-US" sz="2000" dirty="0"/>
          </a:p>
          <a:p>
            <a:pPr marL="342900" indent="-342900">
              <a:buFont typeface="Arial" panose="020B0604020202020204" pitchFamily="34" charset="0"/>
              <a:buChar char="•"/>
            </a:pPr>
            <a:r>
              <a:rPr lang="en-US" sz="2000" dirty="0"/>
              <a:t>Purchase of land under a State Lease for the construction of a new house;</a:t>
            </a:r>
          </a:p>
          <a:p>
            <a:pPr marL="342900" indent="-342900">
              <a:buFont typeface="Arial" panose="020B0604020202020204" pitchFamily="34" charset="0"/>
              <a:buChar char="•"/>
            </a:pPr>
            <a:r>
              <a:rPr lang="en-US" sz="2000" dirty="0"/>
              <a:t>Construction of a new house on land under a State Lease;</a:t>
            </a:r>
          </a:p>
          <a:p>
            <a:pPr marL="342900" indent="-342900">
              <a:buFont typeface="Arial" panose="020B0604020202020204" pitchFamily="34" charset="0"/>
              <a:buChar char="•"/>
            </a:pPr>
            <a:r>
              <a:rPr lang="en-US" sz="2000" dirty="0"/>
              <a:t>Purchase of land and house </a:t>
            </a:r>
            <a:r>
              <a:rPr lang="en-US" sz="2000" dirty="0" smtClean="0"/>
              <a:t>package </a:t>
            </a:r>
            <a:r>
              <a:rPr lang="en-US" sz="2000" dirty="0"/>
              <a:t>under a State Lease; or</a:t>
            </a:r>
          </a:p>
          <a:p>
            <a:pPr marL="342900" indent="-342900">
              <a:buFont typeface="Arial" panose="020B0604020202020204" pitchFamily="34" charset="0"/>
              <a:buChar char="•"/>
            </a:pPr>
            <a:r>
              <a:rPr lang="en-US" sz="2000" dirty="0"/>
              <a:t>Purchase </a:t>
            </a:r>
            <a:r>
              <a:rPr lang="en-US" sz="2000" dirty="0" smtClean="0"/>
              <a:t>of an </a:t>
            </a:r>
            <a:r>
              <a:rPr lang="en-US" sz="2000" dirty="0"/>
              <a:t>existing house, that is not more than </a:t>
            </a:r>
            <a:r>
              <a:rPr lang="en-US" sz="2000" dirty="0" smtClean="0"/>
              <a:t>12 </a:t>
            </a:r>
            <a:r>
              <a:rPr lang="en-US" sz="2000" dirty="0"/>
              <a:t>months old </a:t>
            </a:r>
            <a:r>
              <a:rPr lang="en-US" sz="2000" dirty="0" smtClean="0"/>
              <a:t>under a </a:t>
            </a:r>
            <a:r>
              <a:rPr lang="en-US" sz="2000" dirty="0"/>
              <a:t>State Lease.</a:t>
            </a:r>
          </a:p>
          <a:p>
            <a:endParaRPr lang="en-US" sz="2000" b="1" i="1" dirty="0" smtClean="0"/>
          </a:p>
          <a:p>
            <a:r>
              <a:rPr lang="en-US" sz="2000" b="1" i="1" dirty="0" smtClean="0"/>
              <a:t>For </a:t>
            </a:r>
            <a:r>
              <a:rPr lang="en-US" sz="2000" b="1" i="1" dirty="0"/>
              <a:t>Properties to be constructed , a developer/contractor/builder will have to meet certain conditions required by the Bank. </a:t>
            </a:r>
          </a:p>
          <a:p>
            <a:endParaRPr lang="en-AU" sz="2400" dirty="0" smtClean="0"/>
          </a:p>
          <a:p>
            <a:endParaRPr lang="en-AU" sz="2400" dirty="0"/>
          </a:p>
          <a:p>
            <a:endParaRPr lang="en-AU" sz="2400" dirty="0" smtClean="0"/>
          </a:p>
          <a:p>
            <a:endParaRPr lang="en-AU" sz="2400" dirty="0"/>
          </a:p>
          <a:p>
            <a:endParaRPr lang="en-AU" sz="2400" dirty="0"/>
          </a:p>
        </p:txBody>
      </p:sp>
    </p:spTree>
    <p:extLst>
      <p:ext uri="{BB962C8B-B14F-4D97-AF65-F5344CB8AC3E}">
        <p14:creationId xmlns:p14="http://schemas.microsoft.com/office/powerpoint/2010/main" val="407832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35" y="223809"/>
            <a:ext cx="7631084" cy="923347"/>
          </a:xfrm>
        </p:spPr>
        <p:txBody>
          <a:bodyPr>
            <a:noAutofit/>
          </a:bodyPr>
          <a:lstStyle/>
          <a:p>
            <a:r>
              <a:rPr lang="en-US" sz="2400" b="1" dirty="0"/>
              <a:t>BSP </a:t>
            </a:r>
            <a:r>
              <a:rPr lang="en-US" sz="2400" b="1" dirty="0" smtClean="0"/>
              <a:t>Home Loan Product Package Proposition </a:t>
            </a:r>
            <a:r>
              <a:rPr lang="en-US" sz="2400" b="1" dirty="0"/>
              <a:t/>
            </a:r>
            <a:br>
              <a:rPr lang="en-US" sz="2400" b="1" dirty="0"/>
            </a:br>
            <a:r>
              <a:rPr lang="en-US" sz="2400" b="1" dirty="0" smtClean="0"/>
              <a:t>Standard </a:t>
            </a:r>
            <a:r>
              <a:rPr lang="en-US" sz="2400" b="1" dirty="0"/>
              <a:t>Home Loan</a:t>
            </a:r>
            <a:endParaRPr lang="en-US" sz="2400" dirty="0"/>
          </a:p>
        </p:txBody>
      </p:sp>
      <p:sp>
        <p:nvSpPr>
          <p:cNvPr id="3" name="Slide Number Placeholder 2"/>
          <p:cNvSpPr>
            <a:spLocks noGrp="1"/>
          </p:cNvSpPr>
          <p:nvPr>
            <p:ph type="sldNum" sz="quarter" idx="12"/>
          </p:nvPr>
        </p:nvSpPr>
        <p:spPr>
          <a:xfrm>
            <a:off x="6457949" y="6356351"/>
            <a:ext cx="2361855" cy="365125"/>
          </a:xfrm>
        </p:spPr>
        <p:txBody>
          <a:bodyPr/>
          <a:lstStyle/>
          <a:p>
            <a:fld id="{2417B8FA-2777-4D89-98CC-0E968089F2F1}" type="slidenum">
              <a:rPr lang="en-AU" sz="2400" b="1" smtClean="0">
                <a:solidFill>
                  <a:schemeClr val="tx1"/>
                </a:solidFill>
              </a:rPr>
              <a:pPr/>
              <a:t>8</a:t>
            </a:fld>
            <a:endParaRPr lang="en-AU" sz="2400" b="1" dirty="0">
              <a:solidFill>
                <a:schemeClr val="tx1"/>
              </a:solidFill>
            </a:endParaRPr>
          </a:p>
        </p:txBody>
      </p:sp>
      <p:sp>
        <p:nvSpPr>
          <p:cNvPr id="4" name="Content Placeholder 2"/>
          <p:cNvSpPr txBox="1">
            <a:spLocks/>
          </p:cNvSpPr>
          <p:nvPr/>
        </p:nvSpPr>
        <p:spPr>
          <a:xfrm>
            <a:off x="382384" y="1180406"/>
            <a:ext cx="8055035" cy="478813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400" b="1" dirty="0" smtClean="0"/>
              <a:t> </a:t>
            </a:r>
            <a:r>
              <a:rPr lang="en-US" sz="2000" b="1" dirty="0" smtClean="0"/>
              <a:t>Standard Features </a:t>
            </a:r>
          </a:p>
          <a:p>
            <a:pPr lvl="1">
              <a:buFont typeface="Arial" panose="020B0604020202020204" pitchFamily="34" charset="0"/>
              <a:buChar char="•"/>
              <a:defRPr/>
            </a:pPr>
            <a:r>
              <a:rPr lang="en-GB" sz="2000" b="1" dirty="0" smtClean="0"/>
              <a:t>Loan </a:t>
            </a:r>
            <a:r>
              <a:rPr lang="en-GB" sz="2000" b="1" dirty="0"/>
              <a:t>Amount: </a:t>
            </a:r>
            <a:r>
              <a:rPr lang="en-GB" sz="2000" dirty="0"/>
              <a:t>No minimum or maximum </a:t>
            </a:r>
            <a:endParaRPr lang="en-GB" sz="2000" dirty="0" smtClean="0"/>
          </a:p>
          <a:p>
            <a:pPr lvl="1">
              <a:buFont typeface="Arial" panose="020B0604020202020204" pitchFamily="34" charset="0"/>
              <a:buChar char="•"/>
              <a:defRPr/>
            </a:pPr>
            <a:r>
              <a:rPr lang="en-GB" sz="2000" b="1" dirty="0" smtClean="0"/>
              <a:t>Term</a:t>
            </a:r>
            <a:r>
              <a:rPr lang="en-GB" sz="2000" b="1" dirty="0"/>
              <a:t>: </a:t>
            </a:r>
            <a:r>
              <a:rPr lang="en-GB" sz="2000" dirty="0"/>
              <a:t>40 </a:t>
            </a:r>
            <a:r>
              <a:rPr lang="en-GB" sz="2000" dirty="0" smtClean="0"/>
              <a:t>years maximum </a:t>
            </a:r>
          </a:p>
          <a:p>
            <a:pPr lvl="1">
              <a:buFont typeface="Arial" panose="020B0604020202020204" pitchFamily="34" charset="0"/>
              <a:buChar char="•"/>
              <a:defRPr/>
            </a:pPr>
            <a:r>
              <a:rPr lang="en-GB" sz="2000" b="1" dirty="0" smtClean="0"/>
              <a:t>Interest Rate </a:t>
            </a:r>
            <a:r>
              <a:rPr lang="en-GB" sz="2000" dirty="0" smtClean="0"/>
              <a:t>: 5.50% variable </a:t>
            </a:r>
            <a:endParaRPr lang="en-GB" sz="2000" dirty="0"/>
          </a:p>
          <a:p>
            <a:pPr lvl="1">
              <a:buFont typeface="Arial" panose="020B0604020202020204" pitchFamily="34" charset="0"/>
              <a:buChar char="•"/>
              <a:defRPr/>
            </a:pPr>
            <a:r>
              <a:rPr lang="en-GB" sz="2000" b="1" dirty="0" smtClean="0"/>
              <a:t>Equity </a:t>
            </a:r>
            <a:r>
              <a:rPr lang="en-GB" sz="2000" b="1" dirty="0"/>
              <a:t>Requirement</a:t>
            </a:r>
            <a:r>
              <a:rPr lang="en-GB" sz="2000" dirty="0"/>
              <a:t>: 20</a:t>
            </a:r>
            <a:r>
              <a:rPr lang="en-GB" sz="2000" dirty="0" smtClean="0"/>
              <a:t>% deposit </a:t>
            </a:r>
            <a:r>
              <a:rPr lang="en-GB" sz="2000" dirty="0"/>
              <a:t>which can be </a:t>
            </a:r>
            <a:endParaRPr lang="en-GB" sz="2000" dirty="0" smtClean="0"/>
          </a:p>
          <a:p>
            <a:pPr marL="457200" lvl="1" indent="0">
              <a:buNone/>
              <a:defRPr/>
            </a:pPr>
            <a:r>
              <a:rPr lang="en-GB" sz="2000" dirty="0" smtClean="0"/>
              <a:t>made </a:t>
            </a:r>
            <a:r>
              <a:rPr lang="en-GB" sz="2000" dirty="0"/>
              <a:t>up of cash (</a:t>
            </a:r>
            <a:r>
              <a:rPr lang="en-GB" sz="2000" dirty="0" smtClean="0"/>
              <a:t>including Super Fund/Employer's </a:t>
            </a:r>
          </a:p>
          <a:p>
            <a:pPr marL="457200" lvl="1" indent="0">
              <a:buNone/>
              <a:defRPr/>
            </a:pPr>
            <a:r>
              <a:rPr lang="en-GB" sz="2000" dirty="0" smtClean="0"/>
              <a:t>contribution)</a:t>
            </a:r>
          </a:p>
          <a:p>
            <a:pPr lvl="1">
              <a:buFont typeface="Arial" panose="020B0604020202020204" pitchFamily="34" charset="0"/>
              <a:buChar char="•"/>
              <a:defRPr/>
            </a:pPr>
            <a:r>
              <a:rPr lang="en-GB" sz="2000" b="1" dirty="0"/>
              <a:t>Bank Fees (Application Fee)</a:t>
            </a:r>
            <a:r>
              <a:rPr lang="en-GB" sz="2000" dirty="0"/>
              <a:t>: </a:t>
            </a:r>
            <a:r>
              <a:rPr lang="en-GB" sz="2000" dirty="0" smtClean="0"/>
              <a:t>K600 flat fee </a:t>
            </a:r>
            <a:endParaRPr lang="en-GB" sz="2000" dirty="0"/>
          </a:p>
          <a:p>
            <a:pPr lvl="1">
              <a:buFont typeface="Arial" panose="020B0604020202020204" pitchFamily="34" charset="0"/>
              <a:buChar char="•"/>
              <a:defRPr/>
            </a:pPr>
            <a:r>
              <a:rPr lang="en-GB" sz="2000" b="1" dirty="0" smtClean="0"/>
              <a:t>Valuation &amp; Insurance </a:t>
            </a:r>
            <a:r>
              <a:rPr lang="en-GB" sz="2000" b="1" dirty="0"/>
              <a:t>Fees: </a:t>
            </a:r>
            <a:r>
              <a:rPr lang="en-GB" sz="2000" dirty="0"/>
              <a:t> </a:t>
            </a:r>
            <a:r>
              <a:rPr lang="en-GB" sz="2000" dirty="0" smtClean="0"/>
              <a:t>Borrower to meet</a:t>
            </a:r>
            <a:endParaRPr lang="en-GB" sz="2000" dirty="0"/>
          </a:p>
          <a:p>
            <a:pPr lvl="1">
              <a:buFont typeface="Arial" panose="020B0604020202020204" pitchFamily="34" charset="0"/>
              <a:buChar char="•"/>
              <a:defRPr/>
            </a:pPr>
            <a:r>
              <a:rPr lang="en-GB" sz="2000" b="1" dirty="0" smtClean="0"/>
              <a:t>Refinance :</a:t>
            </a:r>
            <a:r>
              <a:rPr lang="en-GB" sz="2000" dirty="0" smtClean="0"/>
              <a:t> Existing Home </a:t>
            </a:r>
            <a:r>
              <a:rPr lang="en-GB" sz="2000" dirty="0"/>
              <a:t>Loans held with other </a:t>
            </a:r>
            <a:endParaRPr lang="en-GB" sz="2000" dirty="0" smtClean="0"/>
          </a:p>
          <a:p>
            <a:pPr marL="457200" lvl="1" indent="0">
              <a:buNone/>
              <a:defRPr/>
            </a:pPr>
            <a:r>
              <a:rPr lang="en-GB" sz="2000" dirty="0" smtClean="0"/>
              <a:t>    banks and </a:t>
            </a:r>
            <a:r>
              <a:rPr lang="en-GB" sz="2000" dirty="0"/>
              <a:t>financial institutions </a:t>
            </a:r>
            <a:r>
              <a:rPr lang="en-GB" sz="2000" dirty="0" smtClean="0"/>
              <a:t>can be refinanced </a:t>
            </a:r>
          </a:p>
        </p:txBody>
      </p:sp>
      <p:pic>
        <p:nvPicPr>
          <p:cNvPr id="5" name="Picture 4"/>
          <p:cNvPicPr/>
          <p:nvPr/>
        </p:nvPicPr>
        <p:blipFill>
          <a:blip r:embed="rId2"/>
          <a:stretch>
            <a:fillRect/>
          </a:stretch>
        </p:blipFill>
        <p:spPr>
          <a:xfrm>
            <a:off x="6288877" y="1257968"/>
            <a:ext cx="2530927" cy="4392000"/>
          </a:xfrm>
          <a:prstGeom prst="rect">
            <a:avLst/>
          </a:prstGeom>
          <a:ln>
            <a:solidFill>
              <a:schemeClr val="tx2"/>
            </a:solidFill>
          </a:ln>
        </p:spPr>
      </p:pic>
    </p:spTree>
    <p:extLst>
      <p:ext uri="{BB962C8B-B14F-4D97-AF65-F5344CB8AC3E}">
        <p14:creationId xmlns:p14="http://schemas.microsoft.com/office/powerpoint/2010/main" val="2186806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84" y="372636"/>
            <a:ext cx="6941126" cy="689956"/>
          </a:xfrm>
        </p:spPr>
        <p:txBody>
          <a:bodyPr>
            <a:noAutofit/>
          </a:bodyPr>
          <a:lstStyle/>
          <a:p>
            <a:r>
              <a:rPr lang="en-US" sz="2400" b="1" dirty="0" smtClean="0"/>
              <a:t>Type of Property to be Purchased under</a:t>
            </a:r>
            <a:br>
              <a:rPr lang="en-US" sz="2400" b="1" dirty="0" smtClean="0"/>
            </a:br>
            <a:r>
              <a:rPr lang="en-US" sz="2400" b="1" dirty="0" smtClean="0"/>
              <a:t>Standard Home Loan</a:t>
            </a:r>
            <a:endParaRPr lang="en-US" sz="2400" b="1" dirty="0"/>
          </a:p>
        </p:txBody>
      </p:sp>
      <p:sp>
        <p:nvSpPr>
          <p:cNvPr id="3" name="Slide Number Placeholder 2"/>
          <p:cNvSpPr>
            <a:spLocks noGrp="1"/>
          </p:cNvSpPr>
          <p:nvPr>
            <p:ph type="sldNum" sz="quarter" idx="12"/>
          </p:nvPr>
        </p:nvSpPr>
        <p:spPr>
          <a:xfrm>
            <a:off x="6457949" y="6356351"/>
            <a:ext cx="2370167" cy="365125"/>
          </a:xfrm>
        </p:spPr>
        <p:txBody>
          <a:bodyPr/>
          <a:lstStyle/>
          <a:p>
            <a:fld id="{2417B8FA-2777-4D89-98CC-0E968089F2F1}" type="slidenum">
              <a:rPr lang="en-AU" sz="2400" b="1" smtClean="0">
                <a:solidFill>
                  <a:schemeClr val="tx1"/>
                </a:solidFill>
              </a:rPr>
              <a:pPr/>
              <a:t>9</a:t>
            </a:fld>
            <a:endParaRPr lang="en-AU" sz="2400" b="1" dirty="0">
              <a:solidFill>
                <a:schemeClr val="tx1"/>
              </a:solidFill>
            </a:endParaRPr>
          </a:p>
        </p:txBody>
      </p:sp>
      <p:sp>
        <p:nvSpPr>
          <p:cNvPr id="6" name="TextBox 5"/>
          <p:cNvSpPr txBox="1"/>
          <p:nvPr/>
        </p:nvSpPr>
        <p:spPr>
          <a:xfrm>
            <a:off x="680658" y="1144592"/>
            <a:ext cx="7423266" cy="707886"/>
          </a:xfrm>
          <a:prstGeom prst="rect">
            <a:avLst/>
          </a:prstGeom>
          <a:noFill/>
        </p:spPr>
        <p:txBody>
          <a:bodyPr wrap="square" rtlCol="0">
            <a:spAutoFit/>
          </a:bodyPr>
          <a:lstStyle/>
          <a:p>
            <a:r>
              <a:rPr lang="en-US" sz="2000" dirty="0" smtClean="0"/>
              <a:t>The type of purchase under the Standard </a:t>
            </a:r>
            <a:r>
              <a:rPr lang="en-US" sz="2000" dirty="0"/>
              <a:t>H</a:t>
            </a:r>
            <a:r>
              <a:rPr lang="en-US" sz="2000" dirty="0" smtClean="0"/>
              <a:t>ome </a:t>
            </a:r>
            <a:r>
              <a:rPr lang="en-US" sz="2000" dirty="0"/>
              <a:t>L</a:t>
            </a:r>
            <a:r>
              <a:rPr lang="en-US" sz="2000" dirty="0" smtClean="0"/>
              <a:t>oan facility are as follows: </a:t>
            </a:r>
          </a:p>
        </p:txBody>
      </p:sp>
      <p:sp>
        <p:nvSpPr>
          <p:cNvPr id="8" name="TextBox 7"/>
          <p:cNvSpPr txBox="1"/>
          <p:nvPr/>
        </p:nvSpPr>
        <p:spPr>
          <a:xfrm>
            <a:off x="410706" y="2076922"/>
            <a:ext cx="8417410" cy="221599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Purchase a new or existing property on State Lease Title Land</a:t>
            </a:r>
          </a:p>
          <a:p>
            <a:pPr marL="285750" indent="-285750">
              <a:buFont typeface="Arial" panose="020B0604020202020204" pitchFamily="34" charset="0"/>
              <a:buChar char="•"/>
            </a:pPr>
            <a:r>
              <a:rPr lang="en-US" sz="2000" dirty="0" smtClean="0"/>
              <a:t>Construct a new house on State Lease Title Land</a:t>
            </a:r>
          </a:p>
          <a:p>
            <a:pPr marL="285750" indent="-285750">
              <a:buFont typeface="Arial" panose="020B0604020202020204" pitchFamily="34" charset="0"/>
              <a:buChar char="•"/>
            </a:pPr>
            <a:r>
              <a:rPr lang="en-US" sz="2000" dirty="0" smtClean="0"/>
              <a:t>Carry out maintenance or extension to an existing house on State Lease Title Land</a:t>
            </a:r>
            <a:endParaRPr lang="en-US" sz="2000" dirty="0"/>
          </a:p>
          <a:p>
            <a:pPr marL="285750" indent="-285750">
              <a:buFont typeface="Arial" panose="020B0604020202020204" pitchFamily="34" charset="0"/>
              <a:buChar char="•"/>
            </a:pPr>
            <a:r>
              <a:rPr lang="en-US" sz="2000" dirty="0" smtClean="0"/>
              <a:t>Refinance an existing home loan</a:t>
            </a:r>
          </a:p>
          <a:p>
            <a:pPr marL="285750" indent="-285750">
              <a:buFont typeface="Arial" panose="020B0604020202020204" pitchFamily="34" charset="0"/>
              <a:buChar char="•"/>
            </a:pPr>
            <a:r>
              <a:rPr lang="en-US" sz="2000" dirty="0" smtClean="0"/>
              <a:t>Refinance an existing home loan debt from a licensed financial institution </a:t>
            </a:r>
          </a:p>
          <a:p>
            <a:endParaRPr lang="en-US" dirty="0"/>
          </a:p>
        </p:txBody>
      </p:sp>
    </p:spTree>
    <p:extLst>
      <p:ext uri="{BB962C8B-B14F-4D97-AF65-F5344CB8AC3E}">
        <p14:creationId xmlns:p14="http://schemas.microsoft.com/office/powerpoint/2010/main" val="3604577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itus xmlns="http://schemas.titus.com/TitusProperties/">
  <TitusGUID xmlns="">cccaad3d-e2c6-4439-8002-c8c91874c92d</TitusGUID>
  <TitusMetadata xmlns="">eyJucyI6IkJTUFRJVFVTX01ldGF0ZGF0YSIsInByb3BzIjpbeyJuIjoiQlNQQ2xhc3NpZmljYXRpb24iLCJ2YWxzIjpbeyJ2YWx1ZSI6IkV4dGVybmFsIENvbmZpZGVudGlhbCJ9XX1dfQ==</TitusMetadata>
</titus>
</file>

<file path=customXml/item4.xml><?xml version="1.0" encoding="utf-8"?>
<p:properties xmlns:p="http://schemas.microsoft.com/office/2006/metadata/properties" xmlns:xsi="http://www.w3.org/2001/XMLSchema-instance" xmlns:pc="http://schemas.microsoft.com/office/infopath/2007/PartnerControls">
  <documentManagement>
    <SeoKeywords xmlns="http://schemas.microsoft.com/sharepoint/v3" xsi:nil="true"/>
    <TranslationStateListUrl xmlns="http://schemas.microsoft.com/sharepoint/v3">
      <Url xsi:nil="true"/>
      <Description xsi:nil="true"/>
    </TranslationStateListUrl>
    <RoutingTargetLibrary xmlns="http://schemas.microsoft.com/sharepoint/v3" xsi:nil="true"/>
    <_dlc_DocId xmlns="57862f86-01a5-45b2-a357-dd3142c57de2">VTVSDWXC5CUU-865340838-35</_dlc_DocId>
    <_dlc_DocIdUrl xmlns="57862f86-01a5-45b2-a357-dd3142c57de2">
      <Url>http://intranet.bsp.pg.internal/Retail/Marketing/_layouts/15/DocIdRedir.aspx?ID=VTVSDWXC5CUU-865340838-35</Url>
      <Description>VTVSDWXC5CUU-865340838-35</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0B8A49FAC979F640BD9CBA0E20265924" ma:contentTypeVersion="0" ma:contentTypeDescription="Create a new document." ma:contentTypeScope="" ma:versionID="b7ca37678dae233d58e885be4a209e09">
  <xsd:schema xmlns:xsd="http://www.w3.org/2001/XMLSchema" xmlns:xs="http://www.w3.org/2001/XMLSchema" xmlns:p="http://schemas.microsoft.com/office/2006/metadata/properties" xmlns:ns1="http://schemas.microsoft.com/sharepoint/v3" xmlns:ns3="57862f86-01a5-45b2-a357-dd3142c57de2" targetNamespace="http://schemas.microsoft.com/office/2006/metadata/properties" ma:root="true" ma:fieldsID="66186a4081accbd0b2b878332280b464" ns1:_="" ns3:_="">
    <xsd:import namespace="http://schemas.microsoft.com/sharepoint/v3"/>
    <xsd:import namespace="57862f86-01a5-45b2-a357-dd3142c57de2"/>
    <xsd:element name="properties">
      <xsd:complexType>
        <xsd:sequence>
          <xsd:element name="documentManagement">
            <xsd:complexType>
              <xsd:all>
                <xsd:element ref="ns1:TranslationStateListUrl" minOccurs="0"/>
                <xsd:element ref="ns1:SeoKeywords" minOccurs="0"/>
                <xsd:element ref="ns1:RoutingTargetLibrar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ListUrl" ma:index="9" nillable="true" ma:displayName="List Link" ma:hidden="true" ma:internalName="TranslationStateList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SeoKeywords" ma:index="10" nillable="true" ma:displayName="Meta Keywords" ma:description="Meta Keywords" ma:hidden="true" ma:internalName="SeoKeywords" ma:readOnly="false">
      <xsd:simpleType>
        <xsd:restriction base="dms:Text"/>
      </xsd:simpleType>
    </xsd:element>
    <xsd:element name="RoutingTargetLibrary" ma:index="11" nillable="true" ma:displayName="Target Library" ma:hidden="true" ma:internalName="RoutingTargetLibrar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862f86-01a5-45b2-a357-dd3142c57de2"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0BDD91-F5AF-4472-A58E-EEFD3923CF30}">
  <ds:schemaRefs>
    <ds:schemaRef ds:uri="http://schemas.microsoft.com/sharepoint/events"/>
  </ds:schemaRefs>
</ds:datastoreItem>
</file>

<file path=customXml/itemProps2.xml><?xml version="1.0" encoding="utf-8"?>
<ds:datastoreItem xmlns:ds="http://schemas.openxmlformats.org/officeDocument/2006/customXml" ds:itemID="{26523064-D65A-4FB0-B063-9DC43E77C27C}">
  <ds:schemaRefs>
    <ds:schemaRef ds:uri="http://schemas.microsoft.com/sharepoint/v3/contenttype/forms"/>
  </ds:schemaRefs>
</ds:datastoreItem>
</file>

<file path=customXml/itemProps3.xml><?xml version="1.0" encoding="utf-8"?>
<ds:datastoreItem xmlns:ds="http://schemas.openxmlformats.org/officeDocument/2006/customXml" ds:itemID="{BB8D3351-39CF-4707-828E-0E7BC47F8A15}">
  <ds:schemaRefs>
    <ds:schemaRef ds:uri="http://schemas.titus.com/TitusProperties/"/>
    <ds:schemaRef ds:uri=""/>
  </ds:schemaRefs>
</ds:datastoreItem>
</file>

<file path=customXml/itemProps4.xml><?xml version="1.0" encoding="utf-8"?>
<ds:datastoreItem xmlns:ds="http://schemas.openxmlformats.org/officeDocument/2006/customXml" ds:itemID="{F39EE372-83AD-4E44-B981-78686C54C9F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7862f86-01a5-45b2-a357-dd3142c57de2"/>
    <ds:schemaRef ds:uri="http://www.w3.org/XML/1998/namespace"/>
  </ds:schemaRefs>
</ds:datastoreItem>
</file>

<file path=customXml/itemProps5.xml><?xml version="1.0" encoding="utf-8"?>
<ds:datastoreItem xmlns:ds="http://schemas.openxmlformats.org/officeDocument/2006/customXml" ds:itemID="{B63EB964-D964-4CD7-A386-A4B17C2C8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862f86-01a5-45b2-a357-dd3142c57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6784</TotalTime>
  <Words>1231</Words>
  <Application>Microsoft Office PowerPoint</Application>
  <PresentationFormat>On-screen Show (4:3)</PresentationFormat>
  <Paragraphs>205</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Microsoft Sans Serif</vt:lpstr>
      <vt:lpstr>Symbol</vt:lpstr>
      <vt:lpstr>Tahoma</vt:lpstr>
      <vt:lpstr>Times New Roman</vt:lpstr>
      <vt:lpstr>Wingdings</vt:lpstr>
      <vt:lpstr>Office Theme</vt:lpstr>
      <vt:lpstr>BSP Home Loan</vt:lpstr>
      <vt:lpstr>Contents</vt:lpstr>
      <vt:lpstr>Overview</vt:lpstr>
      <vt:lpstr>BSP Product Package Proposition</vt:lpstr>
      <vt:lpstr>BSP Home Loan Product Package Proposition  First Home Ownership Loan (FHOL)</vt:lpstr>
      <vt:lpstr>BSP Home Loan Product Package Proposition First Home Ownership Loan (FHOL)</vt:lpstr>
      <vt:lpstr>Type of Property to be Purchased under  First Home Ownership Loan (FHOL)</vt:lpstr>
      <vt:lpstr>BSP Home Loan Product Package Proposition  Standard Home Loan</vt:lpstr>
      <vt:lpstr>Type of Property to be Purchased under Standard Home Loan</vt:lpstr>
      <vt:lpstr>BSP Home Loan Product Package Proposition Personal Property Investment Loan – (PPIL)</vt:lpstr>
      <vt:lpstr>Type of Property to be Purchased Personal Property Investment Loan – (PPIL)</vt:lpstr>
      <vt:lpstr>Indicative Loan Repayment Plan - Per Fortnight First Home Ownership Loan (FHOL)</vt:lpstr>
      <vt:lpstr>Indicative Loan Repayment Plan – Per Fortnight Standard Home Loan</vt:lpstr>
      <vt:lpstr>Indicative Loan Repayment Plan – Per Fortnight Personal Property Investment Loan (PPIL) </vt:lpstr>
      <vt:lpstr>Home Loan Process</vt:lpstr>
      <vt:lpstr>Approved Panel  of Valuers</vt:lpstr>
      <vt:lpstr>Approved  Acceptable Insurers</vt:lpstr>
      <vt:lpstr>BSP KEY CONTACTS</vt:lpstr>
      <vt:lpstr>PowerPoint Presentation</vt:lpstr>
    </vt:vector>
  </TitlesOfParts>
  <Company>BSP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OF THE PRESENTATION</dc:title>
  <dc:creator>Walter Vitata</dc:creator>
  <cp:keywords>External Confidential</cp:keywords>
  <cp:lastModifiedBy>Salome Ban</cp:lastModifiedBy>
  <cp:revision>191</cp:revision>
  <dcterms:created xsi:type="dcterms:W3CDTF">2021-06-21T06:02:35Z</dcterms:created>
  <dcterms:modified xsi:type="dcterms:W3CDTF">2023-11-27T02:47:26Z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0x0101000B8A49FAC979F640BD9CBA0E20265924</vt:lpwstr>
  </property>
  <property fmtid="{D5CDD505-2E9C-101B-9397-08002B2CF9AE}" pid="3" name="_dlc_DocIdItemGuid">
    <vt:lpwstr>24f138cf-5019-4170-885a-a049927178f9</vt:lpwstr>
  </property>
  <property fmtid="{D5CDD505-2E9C-101B-9397-08002B2CF9AE}" pid="4" name="TitusGUID">
    <vt:lpwstr>cccaad3d-e2c6-4439-8002-c8c91874c92d</vt:lpwstr>
  </property>
  <property fmtid="{D5CDD505-2E9C-101B-9397-08002B2CF9AE}" pid="5" name="BSPClassification">
    <vt:lpwstr>External Confidential</vt:lpwstr>
  </property>
</Properties>
</file>