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604" r:id="rId2"/>
    <p:sldId id="605" r:id="rId3"/>
    <p:sldId id="584" r:id="rId4"/>
    <p:sldId id="521" r:id="rId5"/>
    <p:sldId id="588" r:id="rId6"/>
    <p:sldId id="589" r:id="rId7"/>
    <p:sldId id="586" r:id="rId8"/>
    <p:sldId id="257" r:id="rId9"/>
    <p:sldId id="590" r:id="rId10"/>
    <p:sldId id="602" r:id="rId11"/>
    <p:sldId id="593" r:id="rId12"/>
    <p:sldId id="595" r:id="rId13"/>
    <p:sldId id="596" r:id="rId14"/>
    <p:sldId id="600" r:id="rId15"/>
    <p:sldId id="601" r:id="rId16"/>
    <p:sldId id="580" r:id="rId17"/>
    <p:sldId id="598" r:id="rId18"/>
    <p:sldId id="599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uel Ginis" initials="EG" lastIdx="3" clrIdx="0">
    <p:extLst>
      <p:ext uri="{19B8F6BF-5375-455C-9EA6-DF929625EA0E}">
        <p15:presenceInfo xmlns:p15="http://schemas.microsoft.com/office/powerpoint/2012/main" userId="Emmanuel Gi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E97C30"/>
    <a:srgbClr val="5A99D3"/>
    <a:srgbClr val="FFCC00"/>
    <a:srgbClr val="FF6600"/>
    <a:srgbClr val="FF9933"/>
    <a:srgbClr val="FF0000"/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364" autoAdjust="0"/>
  </p:normalViewPr>
  <p:slideViewPr>
    <p:cSldViewPr>
      <p:cViewPr varScale="1">
        <p:scale>
          <a:sx n="81" d="100"/>
          <a:sy n="81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531788031328589"/>
          <c:w val="0.97222228983355441"/>
          <c:h val="0.643226751352213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A99D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7D-4AA6-A4AD-81C622A6B4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7D-4AA6-A4AD-81C622A6B42C}"/>
              </c:ext>
            </c:extLst>
          </c:dPt>
          <c:val>
            <c:numRef>
              <c:f>'[1]Total No. of GESI positions'!$N$10:$N$11</c:f>
              <c:numCache>
                <c:formatCode>General</c:formatCode>
                <c:ptCount val="2"/>
                <c:pt idx="0">
                  <c:v>52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7D-4AA6-A4AD-81C622A6B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5A99D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2-4ED2-8F11-D9FFD03077B8}"/>
              </c:ext>
            </c:extLst>
          </c:dPt>
          <c:dPt>
            <c:idx val="1"/>
            <c:bubble3D val="0"/>
            <c:spPr>
              <a:solidFill>
                <a:srgbClr val="E97C3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F2-4ED2-8F11-D9FFD03077B8}"/>
              </c:ext>
            </c:extLst>
          </c:dPt>
          <c:dLbls>
            <c:delete val="1"/>
          </c:dLbls>
          <c:val>
            <c:numRef>
              <c:f>Sheet1!$D$4:$D$5</c:f>
              <c:numCache>
                <c:formatCode>0%</c:formatCode>
                <c:ptCount val="2"/>
                <c:pt idx="0">
                  <c:v>0.82352941176470584</c:v>
                </c:pt>
                <c:pt idx="1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F2-4ED2-8F11-D9FFD03077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00-4CC7-966B-F10965372A6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00-4CC7-966B-F10965372A6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00-4CC7-966B-F10965372A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'Agencies-GESI positions'!$B$7:$B$9</c:f>
              <c:strCache>
                <c:ptCount val="3"/>
                <c:pt idx="0">
                  <c:v>National Agencies</c:v>
                </c:pt>
                <c:pt idx="1">
                  <c:v>Provincial Administrations</c:v>
                </c:pt>
                <c:pt idx="2">
                  <c:v>PHAs/Hospitals</c:v>
                </c:pt>
              </c:strCache>
            </c:strRef>
          </c:cat>
          <c:val>
            <c:numRef>
              <c:f>'Agencies-GESI positions'!$C$7:$C$9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00-4CC7-966B-F10965372A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407627119"/>
        <c:axId val="407626703"/>
      </c:barChart>
      <c:catAx>
        <c:axId val="40762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2000" b="1" i="0" u="none" strike="noStrike" kern="1200" baseline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07626703"/>
        <c:crosses val="autoZero"/>
        <c:auto val="1"/>
        <c:lblAlgn val="ctr"/>
        <c:lblOffset val="100"/>
        <c:noMultiLvlLbl val="0"/>
      </c:catAx>
      <c:valAx>
        <c:axId val="4076267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762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5-4270-B533-632BBB99A10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5-4270-B533-632BBB99A10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5-4270-B533-632BBB99A1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'Agencies-GESI positions'!$B$7:$B$9</c:f>
              <c:strCache>
                <c:ptCount val="3"/>
                <c:pt idx="0">
                  <c:v>National Agencies</c:v>
                </c:pt>
                <c:pt idx="1">
                  <c:v>Provincial Administrations</c:v>
                </c:pt>
                <c:pt idx="2">
                  <c:v>PHAs/Hospitals</c:v>
                </c:pt>
              </c:strCache>
            </c:strRef>
          </c:cat>
          <c:val>
            <c:numRef>
              <c:f>'Agencies-GESI positions'!$D$7:$D$9</c:f>
              <c:numCache>
                <c:formatCode>General</c:formatCode>
                <c:ptCount val="3"/>
                <c:pt idx="0">
                  <c:v>42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D5-4270-B533-632BBB99A1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818791375"/>
        <c:axId val="818809679"/>
      </c:barChart>
      <c:catAx>
        <c:axId val="81879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809679"/>
        <c:crosses val="autoZero"/>
        <c:auto val="1"/>
        <c:lblAlgn val="ctr"/>
        <c:lblOffset val="100"/>
        <c:noMultiLvlLbl val="0"/>
      </c:catAx>
      <c:valAx>
        <c:axId val="8188096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879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'Filled &amp; Vacant'!$B$1</c:f>
              <c:strCache>
                <c:ptCount val="1"/>
                <c:pt idx="0">
                  <c:v>GESI Positions Occupied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'Filled &amp; Vacant'!$A$2:$A$4</c:f>
              <c:strCache>
                <c:ptCount val="3"/>
                <c:pt idx="0">
                  <c:v>National Agencies</c:v>
                </c:pt>
                <c:pt idx="1">
                  <c:v>Provincial Administrations</c:v>
                </c:pt>
                <c:pt idx="2">
                  <c:v>PHAs/Hospitals</c:v>
                </c:pt>
              </c:strCache>
            </c:strRef>
          </c:cat>
          <c:val>
            <c:numRef>
              <c:f>'Filled &amp; Vacant'!$B$2:$B$4</c:f>
              <c:numCache>
                <c:formatCode>General</c:formatCode>
                <c:ptCount val="3"/>
                <c:pt idx="0">
                  <c:v>26</c:v>
                </c:pt>
                <c:pt idx="1">
                  <c:v>24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2-42F7-AB6C-B99D3F734B50}"/>
            </c:ext>
          </c:extLst>
        </c:ser>
        <c:ser>
          <c:idx val="1"/>
          <c:order val="1"/>
          <c:tx>
            <c:strRef>
              <c:f>'Filled &amp; Vacant'!$C$1</c:f>
              <c:strCache>
                <c:ptCount val="1"/>
                <c:pt idx="0">
                  <c:v>GESI Positions Vacant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'Filled &amp; Vacant'!$A$2:$A$4</c:f>
              <c:strCache>
                <c:ptCount val="3"/>
                <c:pt idx="0">
                  <c:v>National Agencies</c:v>
                </c:pt>
                <c:pt idx="1">
                  <c:v>Provincial Administrations</c:v>
                </c:pt>
                <c:pt idx="2">
                  <c:v>PHAs/Hospitals</c:v>
                </c:pt>
              </c:strCache>
            </c:strRef>
          </c:cat>
          <c:val>
            <c:numRef>
              <c:f>'Filled &amp; Vacant'!$C$2:$C$4</c:f>
              <c:numCache>
                <c:formatCode>General</c:formatCode>
                <c:ptCount val="3"/>
                <c:pt idx="0">
                  <c:v>26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C2-42F7-AB6C-B99D3F734B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1165789807"/>
        <c:axId val="1165803535"/>
      </c:barChart>
      <c:catAx>
        <c:axId val="116578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803535"/>
        <c:crosses val="autoZero"/>
        <c:auto val="1"/>
        <c:lblAlgn val="ctr"/>
        <c:lblOffset val="100"/>
        <c:noMultiLvlLbl val="0"/>
      </c:catAx>
      <c:valAx>
        <c:axId val="1165803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578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57-4178-AEB2-DB36D5B8923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57-4178-AEB2-DB36D5B8923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57-4178-AEB2-DB36D5B8923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57-4178-AEB2-DB36D5B8923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57-4178-AEB2-DB36D5B8923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57-4178-AEB2-DB36D5B8923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157-4178-AEB2-DB36D5B892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'Agencies with GESI Positions'!$A$2:$A$9</c:f>
              <c:strCache>
                <c:ptCount val="8"/>
                <c:pt idx="0">
                  <c:v>Administrative</c:v>
                </c:pt>
                <c:pt idx="1">
                  <c:v>Law &amp; Justice</c:v>
                </c:pt>
                <c:pt idx="2">
                  <c:v>Economic</c:v>
                </c:pt>
                <c:pt idx="3">
                  <c:v>Education</c:v>
                </c:pt>
                <c:pt idx="4">
                  <c:v>Health</c:v>
                </c:pt>
                <c:pt idx="5">
                  <c:v>Social</c:v>
                </c:pt>
                <c:pt idx="6">
                  <c:v>Transport</c:v>
                </c:pt>
                <c:pt idx="7">
                  <c:v>Provincial Administrations</c:v>
                </c:pt>
              </c:strCache>
            </c:strRef>
          </c:cat>
          <c:val>
            <c:numRef>
              <c:f>'Agencies with GESI Positions'!$C$2:$C$9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57-4178-AEB2-DB36D5B892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788578543"/>
        <c:axId val="788579375"/>
      </c:barChart>
      <c:catAx>
        <c:axId val="788578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579375"/>
        <c:crosses val="autoZero"/>
        <c:auto val="1"/>
        <c:lblAlgn val="ctr"/>
        <c:lblOffset val="100"/>
        <c:noMultiLvlLbl val="0"/>
      </c:catAx>
      <c:valAx>
        <c:axId val="7885793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57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E-40BF-A4A1-A5B069FC1E2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E-40BF-A4A1-A5B069FC1E2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0E-40BF-A4A1-A5B069FC1E2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0E-40BF-A4A1-A5B069FC1E2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0E-40BF-A4A1-A5B069FC1E2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0E-40BF-A4A1-A5B069FC1E2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0E-40BF-A4A1-A5B069FC1E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'Agencies with GESI Positions'!$A$2:$A$9</c:f>
              <c:strCache>
                <c:ptCount val="8"/>
                <c:pt idx="0">
                  <c:v>Administrative</c:v>
                </c:pt>
                <c:pt idx="1">
                  <c:v>Law &amp; Justice</c:v>
                </c:pt>
                <c:pt idx="2">
                  <c:v>Economic</c:v>
                </c:pt>
                <c:pt idx="3">
                  <c:v>Education</c:v>
                </c:pt>
                <c:pt idx="4">
                  <c:v>Health</c:v>
                </c:pt>
                <c:pt idx="5">
                  <c:v>Social</c:v>
                </c:pt>
                <c:pt idx="6">
                  <c:v>Transport</c:v>
                </c:pt>
                <c:pt idx="7">
                  <c:v>Provincial Administrations</c:v>
                </c:pt>
              </c:strCache>
            </c:strRef>
          </c:cat>
          <c:val>
            <c:numRef>
              <c:f>'Agencies with GESI Positions'!$D$2:$D$9</c:f>
              <c:numCache>
                <c:formatCode>General</c:formatCode>
                <c:ptCount val="8"/>
                <c:pt idx="0">
                  <c:v>13</c:v>
                </c:pt>
                <c:pt idx="1">
                  <c:v>7</c:v>
                </c:pt>
                <c:pt idx="2">
                  <c:v>15</c:v>
                </c:pt>
                <c:pt idx="3">
                  <c:v>7</c:v>
                </c:pt>
                <c:pt idx="4">
                  <c:v>11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0E-40BF-A4A1-A5B069FC1E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1165787727"/>
        <c:axId val="1165796047"/>
      </c:barChart>
      <c:catAx>
        <c:axId val="1165787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796047"/>
        <c:crosses val="autoZero"/>
        <c:auto val="1"/>
        <c:lblAlgn val="ctr"/>
        <c:lblOffset val="100"/>
        <c:noMultiLvlLbl val="0"/>
      </c:catAx>
      <c:valAx>
        <c:axId val="11657960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578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BA-4D2A-BEF3-6C7A9432C7C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BA-4D2A-BEF3-6C7A9432C7C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A-4D2A-BEF3-6C7A9432C7C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66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BA-4D2A-BEF3-6C7A9432C7C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BA-4D2A-BEF3-6C7A9432C7C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BA-4D2A-BEF3-6C7A9432C7C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EBA-4D2A-BEF3-6C7A9432C7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of Agency by Sector'!$A$2:$A$9</c:f>
              <c:strCache>
                <c:ptCount val="8"/>
                <c:pt idx="0">
                  <c:v>Administrative</c:v>
                </c:pt>
                <c:pt idx="1">
                  <c:v>Law &amp; Justice</c:v>
                </c:pt>
                <c:pt idx="2">
                  <c:v>Economic</c:v>
                </c:pt>
                <c:pt idx="3">
                  <c:v>Education</c:v>
                </c:pt>
                <c:pt idx="4">
                  <c:v>Health</c:v>
                </c:pt>
                <c:pt idx="5">
                  <c:v>Social</c:v>
                </c:pt>
                <c:pt idx="6">
                  <c:v>Transport</c:v>
                </c:pt>
                <c:pt idx="7">
                  <c:v>Provincial Administrations</c:v>
                </c:pt>
              </c:strCache>
            </c:strRef>
          </c:cat>
          <c:val>
            <c:numRef>
              <c:f>'Summary of Agency by Sector'!$B$2:$B$9</c:f>
              <c:numCache>
                <c:formatCode>General</c:formatCode>
                <c:ptCount val="8"/>
                <c:pt idx="0">
                  <c:v>29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25</c:v>
                </c:pt>
                <c:pt idx="5">
                  <c:v>5</c:v>
                </c:pt>
                <c:pt idx="6">
                  <c:v>3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BA-4D2A-BEF3-6C7A9432C7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axId val="1165768591"/>
        <c:axId val="1165772335"/>
      </c:barChart>
      <c:catAx>
        <c:axId val="1165768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772335"/>
        <c:crosses val="autoZero"/>
        <c:auto val="1"/>
        <c:lblAlgn val="ctr"/>
        <c:lblOffset val="100"/>
        <c:noMultiLvlLbl val="0"/>
      </c:catAx>
      <c:valAx>
        <c:axId val="11657723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576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267995788078611"/>
          <c:y val="2.6872795305474626E-2"/>
          <c:w val="0.61876126349776284"/>
          <c:h val="0.852582231330716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'Summary of Agency by Sector'!$B$13</c:f>
              <c:strCache>
                <c:ptCount val="1"/>
                <c:pt idx="0">
                  <c:v>GESI Positions Occupied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of Agency by Sector'!$A$14:$A$21</c:f>
              <c:strCache>
                <c:ptCount val="8"/>
                <c:pt idx="0">
                  <c:v>Administrative</c:v>
                </c:pt>
                <c:pt idx="1">
                  <c:v>Law &amp; Justice</c:v>
                </c:pt>
                <c:pt idx="2">
                  <c:v>Economic</c:v>
                </c:pt>
                <c:pt idx="3">
                  <c:v>Education</c:v>
                </c:pt>
                <c:pt idx="4">
                  <c:v>Health</c:v>
                </c:pt>
                <c:pt idx="5">
                  <c:v>Social</c:v>
                </c:pt>
                <c:pt idx="6">
                  <c:v>Transport</c:v>
                </c:pt>
                <c:pt idx="7">
                  <c:v>Provincial Administrations</c:v>
                </c:pt>
              </c:strCache>
            </c:strRef>
          </c:cat>
          <c:val>
            <c:numRef>
              <c:f>'Summary of Agency by Sector'!$B$14:$B$21</c:f>
              <c:numCache>
                <c:formatCode>General</c:formatCode>
                <c:ptCount val="8"/>
                <c:pt idx="0">
                  <c:v>16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11</c:v>
                </c:pt>
                <c:pt idx="5">
                  <c:v>2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3-43C2-8547-70A021F8D0FA}"/>
            </c:ext>
          </c:extLst>
        </c:ser>
        <c:ser>
          <c:idx val="1"/>
          <c:order val="1"/>
          <c:tx>
            <c:strRef>
              <c:f>'Summary of Agency by Sector'!$C$13</c:f>
              <c:strCache>
                <c:ptCount val="1"/>
                <c:pt idx="0">
                  <c:v>GESI Positions Vacant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of Agency by Sector'!$A$14:$A$21</c:f>
              <c:strCache>
                <c:ptCount val="8"/>
                <c:pt idx="0">
                  <c:v>Administrative</c:v>
                </c:pt>
                <c:pt idx="1">
                  <c:v>Law &amp; Justice</c:v>
                </c:pt>
                <c:pt idx="2">
                  <c:v>Economic</c:v>
                </c:pt>
                <c:pt idx="3">
                  <c:v>Education</c:v>
                </c:pt>
                <c:pt idx="4">
                  <c:v>Health</c:v>
                </c:pt>
                <c:pt idx="5">
                  <c:v>Social</c:v>
                </c:pt>
                <c:pt idx="6">
                  <c:v>Transport</c:v>
                </c:pt>
                <c:pt idx="7">
                  <c:v>Provincial Administrations</c:v>
                </c:pt>
              </c:strCache>
            </c:strRef>
          </c:cat>
          <c:val>
            <c:numRef>
              <c:f>'Summary of Agency by Sector'!$C$14:$C$21</c:f>
              <c:numCache>
                <c:formatCode>General</c:formatCode>
                <c:ptCount val="8"/>
                <c:pt idx="0">
                  <c:v>13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14</c:v>
                </c:pt>
                <c:pt idx="5">
                  <c:v>3</c:v>
                </c:pt>
                <c:pt idx="6">
                  <c:v>2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3-43C2-8547-70A021F8D0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100"/>
        <c:axId val="816828079"/>
        <c:axId val="816821839"/>
      </c:barChart>
      <c:catAx>
        <c:axId val="81682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821839"/>
        <c:crosses val="autoZero"/>
        <c:auto val="1"/>
        <c:lblAlgn val="ctr"/>
        <c:lblOffset val="100"/>
        <c:noMultiLvlLbl val="0"/>
      </c:catAx>
      <c:valAx>
        <c:axId val="8168218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682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6680875182993467E-2"/>
          <c:y val="0.8877117266569281"/>
          <c:w val="0.79718539139702271"/>
          <c:h val="9.4277922026958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0.16744</cdr:x>
      <cdr:y>0.36917</cdr:y>
    </cdr:from>
    <cdr:to>
      <cdr:x>0.45459</cdr:x>
      <cdr:y>0.603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7146" y="1807916"/>
          <a:ext cx="2190248" cy="114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solidFill>
                <a:srgbClr val="0000FF"/>
              </a:solidFill>
            </a:rPr>
            <a:t>       </a:t>
          </a:r>
          <a:r>
            <a:rPr lang="en-US" sz="3200" b="1" dirty="0">
              <a:solidFill>
                <a:srgbClr val="0000FF"/>
              </a:solidFill>
            </a:rPr>
            <a:t>Vacant </a:t>
          </a:r>
          <a:r>
            <a:rPr lang="en-US" sz="3600" dirty="0">
              <a:solidFill>
                <a:srgbClr val="0000FF"/>
              </a:solidFill>
            </a:rPr>
            <a:t>51</a:t>
          </a:r>
          <a:endParaRPr lang="en-US" sz="240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0.53562</cdr:x>
      <cdr:y>0.37538</cdr:y>
    </cdr:from>
    <cdr:to>
      <cdr:x>0.78107</cdr:x>
      <cdr:y>0.61383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85458" y="1838348"/>
          <a:ext cx="1872208" cy="1167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b="1" dirty="0">
              <a:solidFill>
                <a:schemeClr val="tx1"/>
              </a:solidFill>
            </a:rPr>
            <a:t>Occupied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3600" dirty="0">
              <a:solidFill>
                <a:schemeClr val="tx1"/>
              </a:solidFill>
            </a:rPr>
            <a:t>52</a:t>
          </a:r>
          <a:endParaRPr lang="en-US" sz="2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0.53915</cdr:x>
      <cdr:y>0.24934</cdr:y>
    </cdr:from>
    <cdr:to>
      <cdr:x>0.7833</cdr:x>
      <cdr:y>0.58335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5" y="1169570"/>
          <a:ext cx="1728192" cy="156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FUNDED</a:t>
          </a:r>
          <a:r>
            <a:rPr lang="en-US" sz="16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POSITIONS</a:t>
          </a:r>
          <a:r>
            <a: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b="1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42</a:t>
          </a:r>
          <a:endParaRPr lang="en-US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0.13384</cdr:x>
      <cdr:y>0.14671</cdr:y>
    </cdr:from>
    <cdr:to>
      <cdr:x>0.46165</cdr:x>
      <cdr:y>0.32379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8313" y="715475"/>
          <a:ext cx="2543087" cy="863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</cdr:y>
    </cdr:from>
    <cdr:to>
      <cdr:x>1</cdr:x>
      <cdr:y>0.21107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0"/>
          <a:ext cx="38884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tx1"/>
              </a:solidFill>
            </a:rPr>
            <a:t>A total of 52 agencies have created GESI positions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0.53099</cdr:x>
      <cdr:y>0.02286</cdr:y>
    </cdr:from>
    <cdr:to>
      <cdr:x>1</cdr:x>
      <cdr:y>0.20253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48473" y="130026"/>
          <a:ext cx="3752527" cy="1022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tx1"/>
              </a:solidFill>
            </a:rPr>
            <a:t>62 Agencies have yet to create GESI positions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4" cy="493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7" y="1"/>
            <a:ext cx="2919564" cy="493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A19FF-9CFA-47E9-A229-B7E602553E68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445"/>
            <a:ext cx="2919564" cy="493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7" y="9372445"/>
            <a:ext cx="2919564" cy="493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EBB1-7BA0-43EE-89FD-D23E61F99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4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161FF3-F6C9-4C54-A4C7-AE170952387E}" type="datetimeFigureOut">
              <a:rPr lang="en-AU" smtClean="0"/>
              <a:pPr/>
              <a:t>1/12/2023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627FF8-9627-4600-A934-970CA38F46A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18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/>
              <a:t>Entire cover page. To be shown on the whiteboard</a:t>
            </a:r>
            <a:r>
              <a:rPr lang="en-AU" baseline="0" dirty="0"/>
              <a:t> </a:t>
            </a:r>
            <a:r>
              <a:rPr lang="en-AU" dirty="0"/>
              <a:t>screen when you start the program.</a:t>
            </a:r>
            <a:r>
              <a:rPr lang="en-AU" baseline="0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F34E9B6A-7F2E-444F-A073-C9BB94C656DC}" type="slidenum">
              <a:rPr lang="en-AU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66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E9B6A-7F2E-444F-A073-C9BB94C656DC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9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E9B6A-7F2E-444F-A073-C9BB94C656DC}" type="slidenum">
              <a:rPr lang="en-A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0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includes</a:t>
            </a:r>
            <a:r>
              <a:rPr lang="en-AU" baseline="0" dirty="0"/>
              <a:t> within the workplace environment</a:t>
            </a:r>
          </a:p>
          <a:p>
            <a:endParaRPr lang="en-AU" baseline="0" dirty="0"/>
          </a:p>
          <a:p>
            <a:r>
              <a:rPr lang="en-AU" baseline="0" dirty="0"/>
              <a:t>And the services that a particular organisation is responsible for</a:t>
            </a:r>
          </a:p>
          <a:p>
            <a:endParaRPr lang="en-AU" baseline="0" dirty="0"/>
          </a:p>
          <a:p>
            <a:r>
              <a:rPr lang="en-AU" baseline="0" dirty="0"/>
              <a:t>Statistics</a:t>
            </a:r>
          </a:p>
          <a:p>
            <a:endParaRPr lang="en-AU" baseline="0" dirty="0"/>
          </a:p>
          <a:p>
            <a:r>
              <a:rPr lang="en-AU" baseline="0" dirty="0"/>
              <a:t>There are overwhelming that indicates the disparities in number of man and women in the public service</a:t>
            </a:r>
          </a:p>
          <a:p>
            <a:endParaRPr lang="en-AU" baseline="0" dirty="0"/>
          </a:p>
          <a:p>
            <a:r>
              <a:rPr lang="en-AU" b="1" baseline="0" dirty="0"/>
              <a:t>Human Development Index </a:t>
            </a:r>
            <a:r>
              <a:rPr lang="en-AU" baseline="0" dirty="0"/>
              <a:t>– in terms of Gender inequality - PNG’s ranking in the world is very poor 157/187 (2014)</a:t>
            </a:r>
          </a:p>
          <a:p>
            <a:endParaRPr lang="en-AU" baseline="0" dirty="0"/>
          </a:p>
          <a:p>
            <a:r>
              <a:rPr lang="en-AU" b="1" baseline="0" dirty="0"/>
              <a:t>Gender Inequality Index </a:t>
            </a:r>
            <a:r>
              <a:rPr lang="en-AU" baseline="0" dirty="0"/>
              <a:t>– 135/151 (2014)</a:t>
            </a:r>
          </a:p>
          <a:p>
            <a:endParaRPr lang="en-AU" baseline="0" dirty="0"/>
          </a:p>
          <a:p>
            <a:r>
              <a:rPr lang="en-AU" baseline="0" dirty="0"/>
              <a:t>GBV statistics:  65.5% of women affected by domestic violence</a:t>
            </a:r>
          </a:p>
          <a:p>
            <a:endParaRPr lang="en-AU" baseline="0" dirty="0"/>
          </a:p>
          <a:p>
            <a:r>
              <a:rPr lang="en-AU" baseline="0" dirty="0"/>
              <a:t>There is a gap in statistics in regard to incidences occurring/reported in the workplace</a:t>
            </a:r>
          </a:p>
          <a:p>
            <a:endParaRPr lang="en-AU" baseline="0" dirty="0"/>
          </a:p>
          <a:p>
            <a:endParaRPr lang="en-AU" baseline="0" dirty="0"/>
          </a:p>
          <a:p>
            <a:endParaRPr lang="en-AU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7FF8-9627-4600-A934-970CA38F46A9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031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E9B6A-7F2E-444F-A073-C9BB94C656DC}" type="slidenum">
              <a:rPr lang="en-A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2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National Constitution –</a:t>
            </a:r>
            <a:r>
              <a:rPr lang="en-AU" baseline="0" dirty="0"/>
              <a:t> refer to hand outs for specific sub sections</a:t>
            </a:r>
          </a:p>
          <a:p>
            <a:endParaRPr lang="en-AU" baseline="0" dirty="0"/>
          </a:p>
          <a:p>
            <a:r>
              <a:rPr lang="en-AU" baseline="0" dirty="0"/>
              <a:t>PSM Act 2014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7FF8-9627-4600-A934-970CA38F46A9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264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E9B6A-7F2E-444F-A073-C9BB94C656DC}" type="slidenum">
              <a:rPr lang="en-A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47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27FF8-9627-4600-A934-970CA38F46A9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87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49388"/>
            <a:ext cx="81692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371600"/>
            <a:ext cx="8169275" cy="1460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971800"/>
            <a:ext cx="8169275" cy="11588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2286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6200000">
            <a:off x="-2420143" y="3426618"/>
            <a:ext cx="579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srgbClr val="000000"/>
                </a:solidFill>
                <a:latin typeface="Lucida Calligraphy" pitchFamily="66" charset="0"/>
              </a:rPr>
              <a:t>“Rise Up, Step Up, Speak Up”</a:t>
            </a:r>
            <a:endParaRPr lang="en-GB" sz="2400" dirty="0">
              <a:solidFill>
                <a:srgbClr val="000000"/>
              </a:solidFill>
              <a:latin typeface="Lucida Calligraphy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6172200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srgbClr val="696464"/>
                </a:solidFill>
                <a:latin typeface="Plantagenet Cherokee" pitchFamily="18" charset="0"/>
              </a:rPr>
              <a:t>www.dpm.gov.pg</a:t>
            </a:r>
            <a:endParaRPr lang="en-AU" sz="2000" dirty="0">
              <a:solidFill>
                <a:srgbClr val="696464"/>
              </a:solidFill>
              <a:latin typeface="Plantagenet Cherokee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1505930"/>
            <a:ext cx="7772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2D5C3-59E6-47B0-B097-4E91E884FB2B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57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96C904-0B74-4E08-B0D8-B8D460330BF1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5EDC9-95BF-49CD-BBFB-2DDD8A7AFF51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4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E3B3B-5DF8-4A22-9AC0-F7519F748587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BDE52-F566-47E4-A038-52E8DC86865C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8001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8229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58A8E-548B-4C4A-9709-F81C04E88348}" type="datetime1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4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PM GO Ro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2286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90600" y="1066800"/>
            <a:ext cx="7924800" cy="48768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>
                <a:solidFill>
                  <a:schemeClr val="tx2"/>
                </a:solidFill>
                <a:latin typeface="Plantagenet Cherokee" pitchFamily="18" charset="0"/>
              </a:defRPr>
            </a:lvl1pPr>
          </a:lstStyle>
          <a:p>
            <a:pPr>
              <a:defRPr/>
            </a:pPr>
            <a:fld id="{1EF7E063-C4F2-4EEF-A55D-F9A7CC37FD08}" type="datetime1">
              <a:rPr lang="en-GB">
                <a:solidFill>
                  <a:srgbClr val="696464"/>
                </a:solidFill>
              </a:rPr>
              <a:pPr>
                <a:defRPr/>
              </a:pPr>
              <a:t>01/12/2023</a:t>
            </a:fld>
            <a:endParaRPr lang="en-GB" dirty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6533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6BC43-688D-4E82-8338-DE532D948F4E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D1C59-7806-4AA0-9ADD-A63C666A554E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2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A112B-A49F-40FB-ABA9-64637367C25A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1A278-F0BA-433D-AD68-E8FB7558AEEE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4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1B218-2A7F-47CD-8549-4A4D0AF66157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1A9EE-4C2C-4C70-AD12-4746007671C3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2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E5D95-E426-4259-A1E9-3385D28000FE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8BCD9-ABFA-4926-8EFD-E508F5C16ECA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8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FC6BF-9EDE-4049-84DD-D55B78A1B870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B9874-E3E8-4C33-86BE-D6C82DF8E587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9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1B3E7-EBBC-43C5-9718-B273BDF1F4B2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97BC8-CA16-418E-8032-D7AAE44FAF9A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7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8229600" cy="41910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48D4F-1D67-4A11-B28A-EC3664AF663D}" type="datetime1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01/12/2023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Public Service General Order Rollout, 2012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7162A-00DC-450B-97D5-2CC746359729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5000" contrast="60000"/>
          </a:blip>
          <a:srcRect/>
          <a:stretch>
            <a:fillRect r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8001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0668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/>
          <p:nvPr/>
        </p:nvPicPr>
        <p:blipFill>
          <a:blip r:embed="rId15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2286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16200000">
            <a:off x="-2404268" y="3234531"/>
            <a:ext cx="5791200" cy="84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srgbClr val="000000"/>
                </a:solidFill>
                <a:latin typeface="Lucida Calligraphy" pitchFamily="66" charset="0"/>
              </a:rPr>
              <a:t>“Rise Up, Step Up, Speak Up”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AU" sz="2000" dirty="0">
                <a:solidFill>
                  <a:srgbClr val="000000"/>
                </a:solidFill>
                <a:latin typeface="Plantagenet Cherokee" pitchFamily="18" charset="0"/>
              </a:rPr>
              <a:t>Department of Personnel Management</a:t>
            </a:r>
            <a:endParaRPr lang="en-GB" sz="2000" dirty="0">
              <a:solidFill>
                <a:srgbClr val="000000"/>
              </a:solidFill>
              <a:latin typeface="Plantagenet Cheroke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99200"/>
            <a:ext cx="1066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000" dirty="0">
                <a:solidFill>
                  <a:prstClr val="black"/>
                </a:solidFill>
                <a:latin typeface="Arial Narrow" pitchFamily="34" charset="0"/>
              </a:rPr>
              <a:t>www.dpm.gov.pg</a:t>
            </a:r>
            <a:endParaRPr lang="en-GB" sz="10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rgbClr val="704A3D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04A3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04A3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04A3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04A3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._gesi_overview_of_png's_gender_equity_and_social_inclusion_policy_1920x1080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25" y="550437"/>
            <a:ext cx="1690013" cy="9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/>
          <p:cNvSpPr>
            <a:spLocks noGrp="1"/>
          </p:cNvSpPr>
          <p:nvPr>
            <p:ph sz="quarter" idx="1"/>
          </p:nvPr>
        </p:nvSpPr>
        <p:spPr>
          <a:xfrm>
            <a:off x="1259632" y="1427088"/>
            <a:ext cx="6858000" cy="4592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AU" sz="135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Department of Personnel Management </a:t>
            </a:r>
          </a:p>
          <a:p>
            <a:pPr marL="0" indent="0" algn="ctr" eaLnBrk="1" hangingPunct="1">
              <a:buNone/>
              <a:defRPr/>
            </a:pP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259632" y="1689041"/>
            <a:ext cx="6858000" cy="93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D34817"/>
              </a:buClr>
              <a:buNone/>
              <a:defRPr/>
            </a:pPr>
            <a:r>
              <a:rPr lang="en-AU" sz="1800" dirty="0">
                <a:solidFill>
                  <a:srgbClr val="95625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Calibri" pitchFamily="34" charset="0"/>
              </a:rPr>
              <a:t>HUMAN RESOURCE ADVISORY &amp; COMPLIANCE AUDITS WINGS </a:t>
            </a:r>
          </a:p>
          <a:p>
            <a:pPr marL="0" indent="0" algn="ctr" eaLnBrk="1" hangingPunct="1">
              <a:buClr>
                <a:srgbClr val="D34817"/>
              </a:buClr>
              <a:buNone/>
              <a:defRPr/>
            </a:pPr>
            <a:r>
              <a:rPr lang="en-AU" sz="1800" dirty="0">
                <a:solidFill>
                  <a:srgbClr val="95625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Calibri" pitchFamily="34" charset="0"/>
              </a:rPr>
              <a:t>GESI </a:t>
            </a:r>
            <a:r>
              <a:rPr lang="en-AU" sz="1800" dirty="0" err="1">
                <a:solidFill>
                  <a:srgbClr val="95625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Calibri" pitchFamily="34" charset="0"/>
              </a:rPr>
              <a:t>WoG</a:t>
            </a:r>
            <a:r>
              <a:rPr lang="en-AU" sz="1800" dirty="0">
                <a:solidFill>
                  <a:srgbClr val="95625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cs typeface="Calibri" pitchFamily="34" charset="0"/>
              </a:rPr>
              <a:t> COORDINATION DIVISION </a:t>
            </a:r>
            <a:endParaRPr lang="en-GB" sz="1800" dirty="0">
              <a:solidFill>
                <a:srgbClr val="95625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2620289"/>
            <a:ext cx="5778642" cy="0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92" y="2780928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AGENCIES REFORMSWORKSHOP </a:t>
            </a:r>
          </a:p>
          <a:p>
            <a:pPr algn="ctr"/>
            <a:endParaRPr lang="en-US" sz="1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NPS GENDER EQUITY </a:t>
            </a:r>
          </a:p>
          <a:p>
            <a:pPr algn="ctr"/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algn="ctr"/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SOCIAL INCLUSION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 4 March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APEC Haus, Ground Floor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756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01000" cy="72008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AGENCIES YET TO CREATE GESI POSITIONS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5393E2-ADF9-FB7B-5A33-DFED6ECF2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100094"/>
              </p:ext>
            </p:extLst>
          </p:nvPr>
        </p:nvGraphicFramePr>
        <p:xfrm>
          <a:off x="971600" y="908720"/>
          <a:ext cx="8001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38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906" y="-243408"/>
            <a:ext cx="8338120" cy="128215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OCCUPIED &amp; </a:t>
            </a:r>
            <a:r>
              <a:rPr lang="en-US" sz="3600" dirty="0">
                <a:solidFill>
                  <a:srgbClr val="0000FF"/>
                </a:solidFill>
              </a:rPr>
              <a:t>VACANT</a:t>
            </a:r>
            <a:r>
              <a:rPr lang="en-US" dirty="0">
                <a:solidFill>
                  <a:srgbClr val="0000FF"/>
                </a:solidFill>
              </a:rPr>
              <a:t> GESI POSITIONS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60C3C01-34F4-C164-5219-D6CAF5E8C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028274"/>
              </p:ext>
            </p:extLst>
          </p:nvPr>
        </p:nvGraphicFramePr>
        <p:xfrm>
          <a:off x="971600" y="1038746"/>
          <a:ext cx="7920880" cy="548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14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16824" cy="720080"/>
          </a:xfrm>
        </p:spPr>
        <p:txBody>
          <a:bodyPr/>
          <a:lstStyle/>
          <a:p>
            <a:pPr algn="ctr"/>
            <a:r>
              <a:rPr lang="en-US" sz="2600" dirty="0">
                <a:solidFill>
                  <a:srgbClr val="0000FF"/>
                </a:solidFill>
              </a:rPr>
              <a:t>GESI POSITIONS CREATED BY AGENCIES IN SECTORS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632EF6E-8126-9FA0-4D45-E41BBC8400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560212"/>
              </p:ext>
            </p:extLst>
          </p:nvPr>
        </p:nvGraphicFramePr>
        <p:xfrm>
          <a:off x="971599" y="1340768"/>
          <a:ext cx="810096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82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93610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AGENCIES YET TO CREATED GESI POSITIONS BY SECTORS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6C2F10-6A7E-37BF-2EFC-DE5E170BC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384454"/>
              </p:ext>
            </p:extLst>
          </p:nvPr>
        </p:nvGraphicFramePr>
        <p:xfrm>
          <a:off x="899592" y="1485900"/>
          <a:ext cx="8064896" cy="511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9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417" y="188640"/>
            <a:ext cx="8001000" cy="715962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GESI POSITIONS CREATED BY SECTOR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D3C669-7BC8-7AB1-71C0-199870A52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351289"/>
              </p:ext>
            </p:extLst>
          </p:nvPr>
        </p:nvGraphicFramePr>
        <p:xfrm>
          <a:off x="919602" y="904602"/>
          <a:ext cx="8224398" cy="595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8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8496944" cy="490066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OCCUPIED &amp; VACANT GESI POSITIONS BY SECTOR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C27F8F-F03D-8099-BA07-8E38ACC6C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99316"/>
              </p:ext>
            </p:extLst>
          </p:nvPr>
        </p:nvGraphicFramePr>
        <p:xfrm>
          <a:off x="899592" y="1470794"/>
          <a:ext cx="8136904" cy="519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6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 of GESI position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GESI activities included in Corporate Plan, Budget and reporting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Establishment of GESI committee's (committee to have at least quarterly meetings)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GESI </a:t>
            </a:r>
            <a:r>
              <a:rPr lang="en-US" sz="2000" dirty="0" err="1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sensitisation</a:t>
            </a: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mainstreaming sessions conducted for all staff (capacity building and awareness)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workplace policies developed to address cross cutting issues (</a:t>
            </a:r>
            <a:r>
              <a:rPr lang="en-US" sz="2000" dirty="0" err="1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Gender Based Violence Policy, HIV/AIDS policy etc.)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Establishment of GESI helpdesk and referral pathways (case management, monitoring and evaluation) 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Review, assessment or development of business systems and processes to incorporate GESI principles and values</a:t>
            </a: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715962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00FF"/>
                </a:solidFill>
              </a:rPr>
              <a:t>Recommendation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391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NPS GESI Policy only cover women?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Ans: The NPS GESI policy covers women, men, persons with disability (PWDs), elderly and children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qualifications of a GESI officer?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Ans: BA in social works preferably or equivalent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women can be appointed as GESI officer?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Ans: The appointment of a GESI officer to a GESI position is based on qualification &amp; merit. Appointment is not determined by being a male or female officer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Maiandra GD" panose="020E0502030308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715962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00FF"/>
                </a:solidFill>
              </a:rPr>
              <a:t>Frequently Asked Questions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35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grades should GESI positions be created?</a:t>
            </a:r>
            <a:r>
              <a:rPr lang="en-US" sz="22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Ans: GESI positions are to be created on Gr.16 and Gr. 14 respectively in accordance with CI 8 of 2014</a:t>
            </a:r>
            <a:r>
              <a:rPr lang="en-US" sz="2200" dirty="0">
                <a:solidFill>
                  <a:srgbClr val="FF0000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Maiandra GD" panose="020E0502030308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FF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should GESI positions be located in the Office of the Executive/Departmental Head’s office?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Ans: To avoid bureaucratic system tapes where most perpetrators are those in decision making positions. Facts from credible sources indicate men as perpetrators as opposed to women.  There is only a marginal or minimal percentage of women violence against men.</a:t>
            </a:r>
            <a:endParaRPr lang="en-US" sz="2200" dirty="0">
              <a:solidFill>
                <a:srgbClr val="0000FF"/>
              </a:solidFill>
              <a:latin typeface="Maiandra GD" panose="020E0502030308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GB" sz="2200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715962"/>
          </a:xfrm>
        </p:spPr>
        <p:txBody>
          <a:bodyPr/>
          <a:lstStyle/>
          <a:p>
            <a:pPr algn="ctr"/>
            <a:r>
              <a:rPr lang="en-AU" dirty="0">
                <a:solidFill>
                  <a:srgbClr val="0000FF"/>
                </a:solidFill>
              </a:rPr>
              <a:t>Frequently Asked Questions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5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553" y="116632"/>
            <a:ext cx="8077200" cy="914399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400" dirty="0">
                <a:solidFill>
                  <a:srgbClr val="180FD3"/>
                </a:solidFill>
              </a:rPr>
              <a:t>Outline of the Session</a:t>
            </a:r>
          </a:p>
        </p:txBody>
      </p:sp>
      <p:sp>
        <p:nvSpPr>
          <p:cNvPr id="6147" name="Subtitle 2"/>
          <p:cNvSpPr>
            <a:spLocks noGrp="1"/>
          </p:cNvSpPr>
          <p:nvPr>
            <p:ph sz="quarter" idx="1"/>
          </p:nvPr>
        </p:nvSpPr>
        <p:spPr>
          <a:xfrm>
            <a:off x="990600" y="5791200"/>
            <a:ext cx="8001000" cy="533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115616" y="1045830"/>
            <a:ext cx="7875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 – GESI Policy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 action="ppaction://hlinkfile"/>
              </a:rPr>
              <a:t>1._gesi_overview_of_png's_gender_equity_and_social_inclusion_policy_1920x1080.mp4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>
                <a:tab pos="457200" algn="l"/>
              </a:tabLst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GESI?</a:t>
            </a:r>
          </a:p>
          <a:p>
            <a:pPr marL="14859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457200" algn="l"/>
              </a:tabLst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Purpose</a:t>
            </a:r>
          </a:p>
          <a:p>
            <a:pPr marL="14859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457200" algn="l"/>
              </a:tabLst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Administrative GESI Reforms </a:t>
            </a:r>
          </a:p>
          <a:p>
            <a:pPr marL="14859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457200" algn="l"/>
              </a:tabLst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 linkages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 Updates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Recommendations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7200" algn="l"/>
              </a:tabLst>
              <a:defRPr/>
            </a:pPr>
            <a:r>
              <a:rPr lang="en-A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Frequently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Asked GESI Questions 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B2D1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224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599" y="116632"/>
            <a:ext cx="7901881" cy="914399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180FD3"/>
                </a:solidFill>
              </a:rPr>
              <a:t>Introduction of the NPS GESI Policy </a:t>
            </a:r>
          </a:p>
        </p:txBody>
      </p:sp>
      <p:sp>
        <p:nvSpPr>
          <p:cNvPr id="6147" name="Subtitle 2"/>
          <p:cNvSpPr>
            <a:spLocks noGrp="1"/>
          </p:cNvSpPr>
          <p:nvPr>
            <p:ph sz="quarter" idx="1"/>
          </p:nvPr>
        </p:nvSpPr>
        <p:spPr>
          <a:xfrm>
            <a:off x="990600" y="5791200"/>
            <a:ext cx="8001000" cy="533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990600" y="1412776"/>
            <a:ext cx="79018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GESI stands for </a:t>
            </a:r>
            <a:r>
              <a:rPr lang="en-AU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 Equity &amp; Social Inclusion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AU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 Equity is the </a:t>
            </a:r>
            <a:r>
              <a:rPr lang="en-AU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 of being fair 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disadvantaged men and women to participate fully and equally in employment and other opportunities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AU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 Inclusion means to ensure that socially excluded people have equal conditions for realising their full potential to contribute meaningfully in all levels of development and benefit form results</a:t>
            </a:r>
            <a:r>
              <a:rPr lang="en-AU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283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8001000" cy="715962"/>
          </a:xfrm>
        </p:spPr>
        <p:txBody>
          <a:bodyPr/>
          <a:lstStyle/>
          <a:p>
            <a:r>
              <a:rPr lang="en-AU" sz="4400" dirty="0">
                <a:solidFill>
                  <a:srgbClr val="180FD3"/>
                </a:solidFill>
              </a:rPr>
              <a:t>Overall purpose</a:t>
            </a:r>
            <a:r>
              <a:rPr lang="en-AU" dirty="0"/>
              <a:t> </a:t>
            </a:r>
            <a:r>
              <a:rPr lang="en-AU" sz="4400" dirty="0">
                <a:solidFill>
                  <a:srgbClr val="180FD3"/>
                </a:solidFill>
              </a:rPr>
              <a:t>of the GESI Policy</a:t>
            </a:r>
            <a:endParaRPr lang="en-GB" sz="4400" dirty="0">
              <a:solidFill>
                <a:srgbClr val="180F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606426"/>
            <a:ext cx="8001000" cy="5029200"/>
          </a:xfrm>
        </p:spPr>
        <p:txBody>
          <a:bodyPr/>
          <a:lstStyle/>
          <a:p>
            <a:r>
              <a:rPr lang="en-AU" dirty="0"/>
              <a:t>Set a framework for promotion of gender equity and social inclusive practices across the National Public Service.</a:t>
            </a:r>
          </a:p>
          <a:p>
            <a:r>
              <a:rPr lang="en-AU" dirty="0"/>
              <a:t>Mainstreaming preventative and responsive approaches to GESI</a:t>
            </a:r>
          </a:p>
          <a:p>
            <a:r>
              <a:rPr lang="en-AU" dirty="0"/>
              <a:t>Statistics (evidence based) indicating gender disparities in the NPS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30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599" y="116632"/>
            <a:ext cx="7901881" cy="914399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180FD3"/>
                </a:solidFill>
              </a:rPr>
              <a:t>Administrative GESI Reforms  </a:t>
            </a:r>
          </a:p>
        </p:txBody>
      </p:sp>
      <p:sp>
        <p:nvSpPr>
          <p:cNvPr id="6147" name="Subtitle 2"/>
          <p:cNvSpPr>
            <a:spLocks noGrp="1"/>
          </p:cNvSpPr>
          <p:nvPr>
            <p:ph sz="quarter" idx="1"/>
          </p:nvPr>
        </p:nvSpPr>
        <p:spPr>
          <a:xfrm>
            <a:off x="990600" y="5791200"/>
            <a:ext cx="8001000" cy="533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AU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990600" y="1412776"/>
            <a:ext cx="7901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 Constitution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Section 55 of the Constitution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PS General Order 20.52 – 20.79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PS (Management) Act 1995 Amended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Section 22A &amp; Section 70B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NEC Decision NG172/2012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Circular Instruction 7 of 2013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Circular Instruction 8 of 2014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Code of Business Ethics &amp; Conduct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599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624"/>
            <a:ext cx="8001000" cy="715962"/>
          </a:xfrm>
        </p:spPr>
        <p:txBody>
          <a:bodyPr/>
          <a:lstStyle/>
          <a:p>
            <a:pPr algn="ctr"/>
            <a:r>
              <a:rPr lang="en-AU" sz="4400" dirty="0">
                <a:solidFill>
                  <a:srgbClr val="0000FF"/>
                </a:solidFill>
              </a:rPr>
              <a:t>National Policy Linkages </a:t>
            </a:r>
            <a:endParaRPr lang="en-GB" sz="4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2115" y="620688"/>
            <a:ext cx="8001000" cy="6048672"/>
          </a:xfrm>
        </p:spPr>
        <p:txBody>
          <a:bodyPr/>
          <a:lstStyle/>
          <a:p>
            <a:r>
              <a:rPr lang="en-AU" b="1" dirty="0"/>
              <a:t>National Policies </a:t>
            </a:r>
            <a:endParaRPr lang="en-AU" dirty="0"/>
          </a:p>
          <a:p>
            <a:pPr lvl="1"/>
            <a:r>
              <a:rPr lang="en-AU" sz="2200" dirty="0"/>
              <a:t>Vision 2050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200" dirty="0"/>
              <a:t>Pillar 1 – Human Capital Development , Gender, Youth &amp; Capital Development </a:t>
            </a:r>
          </a:p>
          <a:p>
            <a:pPr lvl="1"/>
            <a:r>
              <a:rPr lang="en-AU" sz="2200" dirty="0"/>
              <a:t>PNG DSP 2010 – 2030 </a:t>
            </a:r>
          </a:p>
          <a:p>
            <a:pPr lvl="1"/>
            <a:r>
              <a:rPr lang="en-AU" sz="2200" dirty="0"/>
              <a:t>MTDP IV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200" dirty="0"/>
              <a:t>SPA 11 ;DIP 11.5 - Family and Social Inclusion  </a:t>
            </a:r>
          </a:p>
          <a:p>
            <a:pPr lvl="1"/>
            <a:r>
              <a:rPr lang="en-AU" sz="2200" dirty="0"/>
              <a:t>National Policy for Women and Gender Equality (2011-2015)</a:t>
            </a:r>
          </a:p>
          <a:p>
            <a:pPr lvl="1"/>
            <a:r>
              <a:rPr lang="en-AU" sz="2200" dirty="0"/>
              <a:t>National Disability policy (2015-2025)</a:t>
            </a:r>
          </a:p>
          <a:p>
            <a:pPr lvl="1"/>
            <a:r>
              <a:rPr lang="en-AU" sz="2200" dirty="0"/>
              <a:t>National HIV/AIDS policy (2006)</a:t>
            </a:r>
          </a:p>
          <a:p>
            <a:pPr lvl="1"/>
            <a:r>
              <a:rPr lang="en-AU" sz="2200" dirty="0"/>
              <a:t>NPS Ethics and Values-Based Leadership Capability Framework (2013)</a:t>
            </a:r>
          </a:p>
          <a:p>
            <a:pPr lvl="1"/>
            <a:r>
              <a:rPr lang="en-AU" sz="2200" dirty="0"/>
              <a:t>Human Resource Development Strategic Plan 2020 – 2050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200" dirty="0"/>
              <a:t>Thematic Area No. 6 on PS Code &amp; Ethical Conduct</a:t>
            </a:r>
          </a:p>
          <a:p>
            <a:pPr lvl="1"/>
            <a:r>
              <a:rPr lang="en-AU" sz="2200" dirty="0"/>
              <a:t>Performance Management System – GESI is 4</a:t>
            </a:r>
            <a:r>
              <a:rPr lang="en-AU" sz="2200" baseline="30000" dirty="0"/>
              <a:t>th</a:t>
            </a:r>
            <a:r>
              <a:rPr lang="en-AU" sz="2200" dirty="0"/>
              <a:t> mandatory indicator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1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7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599" y="116632"/>
            <a:ext cx="7901881" cy="108012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180FD3"/>
                </a:solidFill>
              </a:rPr>
              <a:t>GESI IMPLEMENTATION UPDATES </a:t>
            </a:r>
            <a:br>
              <a:rPr lang="en-GB" sz="3200" dirty="0">
                <a:solidFill>
                  <a:srgbClr val="180FD3"/>
                </a:solidFill>
              </a:rPr>
            </a:br>
            <a:r>
              <a:rPr lang="en-GB" sz="3200" dirty="0">
                <a:solidFill>
                  <a:srgbClr val="180FD3"/>
                </a:solidFill>
              </a:rPr>
              <a:t>STATUS OF GESI CREATED POSITIONS    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990600" y="1389599"/>
            <a:ext cx="7901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AU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AU" sz="32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AU" sz="32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AU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0575C5-59D4-4599-9161-4309B406E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451549"/>
              </p:ext>
            </p:extLst>
          </p:nvPr>
        </p:nvGraphicFramePr>
        <p:xfrm>
          <a:off x="990598" y="1196044"/>
          <a:ext cx="8153402" cy="554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7DAD2-91BA-401B-B9FD-4471A54EF1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8001000" cy="5545324"/>
          </a:xfrm>
        </p:spPr>
        <p:txBody>
          <a:bodyPr/>
          <a:lstStyle/>
          <a:p>
            <a:pPr marL="0" indent="0" algn="ctr">
              <a:buNone/>
            </a:pPr>
            <a:r>
              <a:rPr lang="en-AU" sz="4400" b="1" dirty="0"/>
              <a:t>103</a:t>
            </a:r>
            <a:r>
              <a:rPr lang="en-AU" dirty="0"/>
              <a:t> Fully Funded GESI Positions Created </a:t>
            </a:r>
          </a:p>
        </p:txBody>
      </p:sp>
    </p:spTree>
    <p:extLst>
      <p:ext uri="{BB962C8B-B14F-4D97-AF65-F5344CB8AC3E}">
        <p14:creationId xmlns:p14="http://schemas.microsoft.com/office/powerpoint/2010/main" val="33357962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9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7B86-8C45-4A10-86D3-1F37AE6A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0695"/>
            <a:ext cx="8153400" cy="802230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180FD3"/>
                </a:solidFill>
              </a:rPr>
              <a:t>STATUS OF VACANT GESI POSITIONS 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B702D8-138A-4B95-A67B-7D539C09B61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4820211"/>
              </p:ext>
            </p:extLst>
          </p:nvPr>
        </p:nvGraphicFramePr>
        <p:xfrm>
          <a:off x="1469404" y="1947954"/>
          <a:ext cx="7078561" cy="469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502EC4-A4EB-4FC2-A520-91CD960676A0}"/>
              </a:ext>
            </a:extLst>
          </p:cNvPr>
          <p:cNvSpPr txBox="1"/>
          <p:nvPr/>
        </p:nvSpPr>
        <p:spPr>
          <a:xfrm>
            <a:off x="3090772" y="1871009"/>
            <a:ext cx="1934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Unfunded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POSITIONS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A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AU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93175-6EAA-6F54-7555-3483644F3F5A}"/>
              </a:ext>
            </a:extLst>
          </p:cNvPr>
          <p:cNvSpPr txBox="1"/>
          <p:nvPr/>
        </p:nvSpPr>
        <p:spPr>
          <a:xfrm>
            <a:off x="1043608" y="92292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vacant GESI Positions</a:t>
            </a:r>
            <a:endParaRPr lang="en-PG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4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AGENCIES WITH CREATED GESI POSITIONS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0AA0D4-6809-2901-D70F-E4D34A7FD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33904"/>
              </p:ext>
            </p:extLst>
          </p:nvPr>
        </p:nvGraphicFramePr>
        <p:xfrm>
          <a:off x="1043608" y="1124744"/>
          <a:ext cx="7776864" cy="545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6599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M General Order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13799</TotalTime>
  <Words>867</Words>
  <Application>Microsoft Office PowerPoint</Application>
  <PresentationFormat>On-screen Show (4:3)</PresentationFormat>
  <Paragraphs>127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Aharoni</vt:lpstr>
      <vt:lpstr>Arial</vt:lpstr>
      <vt:lpstr>Arial Narrow</vt:lpstr>
      <vt:lpstr>Calibri</vt:lpstr>
      <vt:lpstr>Courier New</vt:lpstr>
      <vt:lpstr>Franklin Gothic Book</vt:lpstr>
      <vt:lpstr>Lucida Calligraphy</vt:lpstr>
      <vt:lpstr>Maiandra GD</vt:lpstr>
      <vt:lpstr>Perpetua</vt:lpstr>
      <vt:lpstr>Plantagenet Cherokee</vt:lpstr>
      <vt:lpstr>Tahoma</vt:lpstr>
      <vt:lpstr>Tw Cen MT</vt:lpstr>
      <vt:lpstr>Verdana</vt:lpstr>
      <vt:lpstr>Wingdings</vt:lpstr>
      <vt:lpstr>Wingdings 2</vt:lpstr>
      <vt:lpstr>DPM General Order Theme</vt:lpstr>
      <vt:lpstr>PowerPoint Presentation</vt:lpstr>
      <vt:lpstr>Outline of the Session</vt:lpstr>
      <vt:lpstr>Introduction of the NPS GESI Policy </vt:lpstr>
      <vt:lpstr>Overall purpose of the GESI Policy</vt:lpstr>
      <vt:lpstr>Administrative GESI Reforms  </vt:lpstr>
      <vt:lpstr>National Policy Linkages </vt:lpstr>
      <vt:lpstr>GESI IMPLEMENTATION UPDATES  STATUS OF GESI CREATED POSITIONS    </vt:lpstr>
      <vt:lpstr>STATUS OF VACANT GESI POSITIONS </vt:lpstr>
      <vt:lpstr>AGENCIES WITH CREATED GESI POSITIONS </vt:lpstr>
      <vt:lpstr>AGENCIES YET TO CREATE GESI POSITIONS</vt:lpstr>
      <vt:lpstr>OCCUPIED &amp; VACANT GESI POSITIONS</vt:lpstr>
      <vt:lpstr>GESI POSITIONS CREATED BY AGENCIES IN SECTORS</vt:lpstr>
      <vt:lpstr>AGENCIES YET TO CREATED GESI POSITIONS BY SECTORS </vt:lpstr>
      <vt:lpstr>GESI POSITIONS CREATED BY SECTOR</vt:lpstr>
      <vt:lpstr>OCCUPIED &amp; VACANT GESI POSITIONS BY SECTOR</vt:lpstr>
      <vt:lpstr>Recommendation </vt:lpstr>
      <vt:lpstr>Frequently Asked Questions  </vt:lpstr>
      <vt:lpstr>Frequently Asked Questions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Service  General Orders Road Show National Departments Gateway - Hotel, 7-mile 18th– 22nd June 2012</dc:title>
  <dc:creator>Amelia Raka</dc:creator>
  <cp:lastModifiedBy>Emmanuel Ginis</cp:lastModifiedBy>
  <cp:revision>1114</cp:revision>
  <cp:lastPrinted>2023-08-17T01:08:40Z</cp:lastPrinted>
  <dcterms:created xsi:type="dcterms:W3CDTF">2006-08-16T00:00:00Z</dcterms:created>
  <dcterms:modified xsi:type="dcterms:W3CDTF">2023-11-30T20:37:52Z</dcterms:modified>
</cp:coreProperties>
</file>